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381" r:id="rId26"/>
    <p:sldId id="281" r:id="rId27"/>
    <p:sldId id="282" r:id="rId28"/>
    <p:sldId id="283" r:id="rId29"/>
    <p:sldId id="284" r:id="rId30"/>
    <p:sldId id="288" r:id="rId31"/>
    <p:sldId id="289" r:id="rId32"/>
    <p:sldId id="290" r:id="rId33"/>
    <p:sldId id="382" r:id="rId34"/>
    <p:sldId id="291" r:id="rId35"/>
    <p:sldId id="292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83" r:id="rId90"/>
    <p:sldId id="397" r:id="rId91"/>
    <p:sldId id="395" r:id="rId92"/>
    <p:sldId id="398" r:id="rId93"/>
    <p:sldId id="396" r:id="rId94"/>
    <p:sldId id="391" r:id="rId95"/>
    <p:sldId id="384" r:id="rId96"/>
    <p:sldId id="385" r:id="rId97"/>
    <p:sldId id="386" r:id="rId98"/>
    <p:sldId id="393" r:id="rId99"/>
    <p:sldId id="394" r:id="rId100"/>
    <p:sldId id="387" r:id="rId101"/>
    <p:sldId id="388" r:id="rId102"/>
    <p:sldId id="389" r:id="rId103"/>
    <p:sldId id="390" r:id="rId104"/>
    <p:sldId id="392" r:id="rId105"/>
    <p:sldId id="399" r:id="rId106"/>
    <p:sldId id="400" r:id="rId107"/>
    <p:sldId id="401" r:id="rId108"/>
    <p:sldId id="402" r:id="rId109"/>
    <p:sldId id="483" r:id="rId110"/>
    <p:sldId id="484" r:id="rId111"/>
    <p:sldId id="485" r:id="rId112"/>
    <p:sldId id="486" r:id="rId113"/>
    <p:sldId id="403" r:id="rId114"/>
    <p:sldId id="417" r:id="rId115"/>
    <p:sldId id="418" r:id="rId116"/>
    <p:sldId id="419" r:id="rId117"/>
    <p:sldId id="420" r:id="rId118"/>
    <p:sldId id="421" r:id="rId119"/>
    <p:sldId id="422" r:id="rId120"/>
    <p:sldId id="423" r:id="rId121"/>
    <p:sldId id="424" r:id="rId122"/>
    <p:sldId id="425" r:id="rId123"/>
    <p:sldId id="426" r:id="rId124"/>
    <p:sldId id="427" r:id="rId125"/>
    <p:sldId id="35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40" r:id="rId135"/>
    <p:sldId id="441" r:id="rId136"/>
    <p:sldId id="442" r:id="rId137"/>
    <p:sldId id="443" r:id="rId138"/>
    <p:sldId id="444" r:id="rId139"/>
    <p:sldId id="445" r:id="rId140"/>
    <p:sldId id="446" r:id="rId141"/>
    <p:sldId id="447" r:id="rId142"/>
    <p:sldId id="448" r:id="rId143"/>
    <p:sldId id="449" r:id="rId144"/>
    <p:sldId id="452" r:id="rId145"/>
    <p:sldId id="474" r:id="rId1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68" d="100"/>
          <a:sy n="68" d="100"/>
        </p:scale>
        <p:origin x="145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5C423-8B25-4F0C-A626-986BD987ADB5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9C6E5-33DC-4A13-8904-52AC6D2D6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339358-B94E-4D05-9001-F5D9F36BE046}" type="slidenum">
              <a:rPr lang="en-US"/>
              <a:pPr/>
              <a:t>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A8FE04-5E7E-4CA2-8015-629FCF403840}" type="slidenum">
              <a:rPr lang="en-US"/>
              <a:pPr/>
              <a:t>10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55B82A-FCED-4AC3-9F13-54BCA2F8B03A}" type="slidenum">
              <a:rPr lang="en-US"/>
              <a:pPr/>
              <a:t>11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AAA614-8CD1-4DFC-B87C-F5DCB15BF31B}" type="slidenum">
              <a:rPr lang="en-US"/>
              <a:pPr/>
              <a:t>12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545975-0011-458A-8CA6-ADE5EB01A483}" type="slidenum">
              <a:rPr lang="en-US"/>
              <a:pPr/>
              <a:t>13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E0DA5-4EAB-4DB7-8604-24648CB3EBD9}" type="slidenum">
              <a:rPr lang="en-US"/>
              <a:pPr/>
              <a:t>14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552647-FAEB-4BD1-8958-828717586DCF}" type="slidenum">
              <a:rPr lang="en-US"/>
              <a:pPr/>
              <a:t>15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B87C64-B5C8-4FEE-A3F4-5DC5061CE095}" type="slidenum">
              <a:rPr lang="en-US"/>
              <a:pPr/>
              <a:t>16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D5DFD9-2735-4162-B95D-39CB0A6D0103}" type="slidenum">
              <a:rPr lang="en-US"/>
              <a:pPr/>
              <a:t>17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86408" y="8687425"/>
            <a:ext cx="2971593" cy="45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b"/>
          <a:lstStyle/>
          <a:p>
            <a:pPr algn="r" defTabSz="914274"/>
            <a:fld id="{E531D82B-56A3-4887-8DD1-FA73E1DD86E4}" type="slidenum">
              <a:rPr lang="en-US" sz="1200"/>
              <a:pPr algn="r" defTabSz="914274"/>
              <a:t>18</a:t>
            </a:fld>
            <a:endParaRPr lang="en-US" sz="1200" dirty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408" y="8687425"/>
            <a:ext cx="2971593" cy="45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b"/>
          <a:lstStyle/>
          <a:p>
            <a:pPr algn="r" defTabSz="914274"/>
            <a:fld id="{D2D58D46-11A3-433C-BB06-5D309269D2FA}" type="slidenum">
              <a:rPr lang="en-US" sz="1200"/>
              <a:pPr algn="r" defTabSz="914274"/>
              <a:t>19</a:t>
            </a:fld>
            <a:endParaRPr lang="en-US" sz="1200" dirty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605D0C-8A0A-48B5-9E63-4E819048FE88}" type="slidenum">
              <a:rPr lang="en-US"/>
              <a:pPr/>
              <a:t>2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3886408" y="8687425"/>
            <a:ext cx="2971593" cy="45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b"/>
          <a:lstStyle/>
          <a:p>
            <a:pPr algn="r" defTabSz="914274"/>
            <a:fld id="{83630492-3D51-4CC2-AD42-8A52DDE374D5}" type="slidenum">
              <a:rPr lang="en-US" sz="1200"/>
              <a:pPr algn="r" defTabSz="914274"/>
              <a:t>20</a:t>
            </a:fld>
            <a:endParaRPr lang="en-US" sz="1200" dirty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HACD.1: Introduction to Relational Databases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92BE81A-CC02-4EA0-B689-5534037CD0F0}" type="datetime1">
              <a:rPr lang="en-GB"/>
              <a:pPr/>
              <a:t>24/09/2022</a:t>
            </a:fld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CS252: Fundamentals of Relational Databases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3C98B3-F08E-4CF0-9E34-4BE8B7273B2C}" type="slidenum">
              <a:rPr lang="en-GB"/>
              <a:pPr/>
              <a:t>21</a:t>
            </a:fld>
            <a:endParaRPr lang="en-GB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HACD.1: Introduction to Relational Databases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316B0E9-BEF9-467F-A80C-DE15E619D31E}" type="datetime1">
              <a:rPr lang="en-GB"/>
              <a:pPr/>
              <a:t>24/09/2022</a:t>
            </a:fld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CS252: Fundamentals of Relational Databases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0FA27-A260-4A0A-BF97-92FC95EC398B}" type="slidenum">
              <a:rPr lang="en-GB"/>
              <a:pPr/>
              <a:t>22</a:t>
            </a:fld>
            <a:endParaRPr lang="en-GB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HACD.1: Introduction to Relational Databases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6B9D3BF-4949-49BA-889F-EDC8A795D31F}" type="datetime1">
              <a:rPr lang="en-GB"/>
              <a:pPr/>
              <a:t>24/09/2022</a:t>
            </a:fld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CS252: Fundamentals of Relational Databases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BF92C0-D3E6-48B5-A6EB-1F7FE58B47EB}" type="slidenum">
              <a:rPr lang="en-GB"/>
              <a:pPr/>
              <a:t>23</a:t>
            </a:fld>
            <a:endParaRPr lang="en-GB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6BDB1-546A-4C46-97CE-EF3A916FA6D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6871DD-87BF-4E50-95B7-CF81A08B83E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06C1F2-17D4-4AEF-8B16-FA5BC8CE268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21A90C-D455-4E69-AE1D-2C5EEBD21D7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BE750B-0080-491E-8E94-4CEED2273D39}" type="slidenum">
              <a:rPr lang="en-US"/>
              <a:pPr/>
              <a:t>81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649" y="692453"/>
            <a:ext cx="4482703" cy="34153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805" y="4343704"/>
            <a:ext cx="5030391" cy="411389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2" tIns="45716" rIns="91432" bIns="4571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2AB9A9-D4AA-4D1A-83EB-F012BDE61A81}" type="slidenum">
              <a:rPr lang="en-US"/>
              <a:pPr/>
              <a:t>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B684E-69D1-40A7-AF0F-ADBBD9F00D55}" type="slidenum">
              <a:rPr lang="en-US"/>
              <a:pPr/>
              <a:t>4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864FDE-01E0-4238-A557-BB01C6F0F1EA}" type="slidenum">
              <a:rPr lang="en-US"/>
              <a:pPr/>
              <a:t>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2A81CA-6491-4693-8926-0123B68F0DD2}" type="slidenum">
              <a:rPr lang="en-US"/>
              <a:pPr/>
              <a:t>6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 txBox="1">
            <a:spLocks noGrp="1" noChangeArrowheads="1"/>
          </p:cNvSpPr>
          <p:nvPr/>
        </p:nvSpPr>
        <p:spPr bwMode="auto">
          <a:xfrm>
            <a:off x="3886408" y="8687425"/>
            <a:ext cx="2971593" cy="45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b"/>
          <a:lstStyle/>
          <a:p>
            <a:pPr algn="r" defTabSz="914274"/>
            <a:fld id="{DF67E86B-9AD5-4607-9CAF-17A49AD41EDE}" type="slidenum">
              <a:rPr lang="en-US" sz="1200"/>
              <a:pPr algn="r" defTabSz="914274"/>
              <a:t>7</a:t>
            </a:fld>
            <a:endParaRPr lang="en-US" sz="1200" dirty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86408" y="8687425"/>
            <a:ext cx="2971593" cy="45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b"/>
          <a:lstStyle/>
          <a:p>
            <a:pPr algn="r" defTabSz="914274"/>
            <a:fld id="{AC533579-7E85-4F10-BBF3-9B5F2F9B8791}" type="slidenum">
              <a:rPr lang="en-US" sz="1200"/>
              <a:pPr algn="r" defTabSz="914274"/>
              <a:t>8</a:t>
            </a:fld>
            <a:endParaRPr lang="en-US" sz="1200" dirty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AD7E2-B5D5-4B17-8B13-A8AB8E8D3283}" type="slidenum">
              <a:rPr lang="en-US"/>
              <a:pPr/>
              <a:t>9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C8A28B-5C0C-A0C4-2C1C-7282CADAE1E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71500" y="47625"/>
            <a:ext cx="81534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4CC9C-BEC7-B103-9535-9A7BD6A0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FF8C8-8BD6-E75C-3C50-AD0B77B81D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78055AA-71EA-42BE-BC12-42E8E71D48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955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0DF3E-8DCE-B7A3-85B9-34D785C0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762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1ABE7-3B1A-BAD7-7843-6EA97632258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B5601-BC5F-FCB2-4D24-2CA62703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73639-311A-F394-ADB1-930427756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9E187-AA29-F6BA-34CE-A60CED3E16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366E6A6-064C-4ADE-98B2-D6B6FFD241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CF79-7891-4C08-AFFB-693FF67387E3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F3C29-AAC9-4210-A192-72DDEAA3E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357166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+mj-ea"/>
              </a:rPr>
              <a:t>Database Management System (DBMS)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29196"/>
          </a:xfrm>
        </p:spPr>
        <p:txBody>
          <a:bodyPr>
            <a:noAutofit/>
          </a:bodyPr>
          <a:lstStyle/>
          <a:p>
            <a:r>
              <a:rPr lang="en-US" sz="2400" dirty="0"/>
              <a:t>DBMS contains information about a particular enterprise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Collection of interrelated data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Set of programs to access the data 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An environment that is both </a:t>
            </a:r>
            <a:r>
              <a:rPr lang="en-US" sz="2400" i="1" dirty="0">
                <a:ea typeface="ＭＳ Ｐゴシック" pitchFamily="34" charset="-128"/>
              </a:rPr>
              <a:t>convenient</a:t>
            </a:r>
            <a:r>
              <a:rPr lang="en-US" sz="2400" dirty="0">
                <a:ea typeface="ＭＳ Ｐゴシック" pitchFamily="34" charset="-128"/>
              </a:rPr>
              <a:t> and </a:t>
            </a:r>
            <a:r>
              <a:rPr lang="en-US" sz="2400" i="1" dirty="0">
                <a:ea typeface="ＭＳ Ｐゴシック" pitchFamily="34" charset="-128"/>
              </a:rPr>
              <a:t>efficient</a:t>
            </a:r>
            <a:r>
              <a:rPr lang="en-US" sz="2400" dirty="0">
                <a:ea typeface="ＭＳ Ｐゴシック" pitchFamily="34" charset="-128"/>
              </a:rPr>
              <a:t> to use</a:t>
            </a:r>
          </a:p>
          <a:p>
            <a:r>
              <a:rPr lang="en-US" sz="2400" dirty="0"/>
              <a:t>Database Applications: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Airlines: reservations, schedules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Universities:  registration, grades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Sales: customers, products, purchases, order tracking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Employee records, salaries, ……</a:t>
            </a:r>
          </a:p>
          <a:p>
            <a:r>
              <a:rPr lang="en-US" sz="2400" dirty="0"/>
              <a:t>Databases touch all aspects of our lives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Models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092200"/>
            <a:ext cx="7435850" cy="4972050"/>
          </a:xfrm>
        </p:spPr>
        <p:txBody>
          <a:bodyPr/>
          <a:lstStyle/>
          <a:p>
            <a:r>
              <a:rPr lang="en-US" sz="2000"/>
              <a:t>A collection of tools for describing </a:t>
            </a:r>
          </a:p>
          <a:p>
            <a:pPr lvl="1"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Data </a:t>
            </a:r>
          </a:p>
          <a:p>
            <a:pPr lvl="1"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Data relationships</a:t>
            </a:r>
          </a:p>
          <a:p>
            <a:pPr lvl="1"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Data semantics</a:t>
            </a:r>
          </a:p>
          <a:p>
            <a:pPr lvl="1"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Data constraints</a:t>
            </a:r>
          </a:p>
          <a:p>
            <a:r>
              <a:rPr lang="en-US" sz="2000"/>
              <a:t>Relational model</a:t>
            </a:r>
          </a:p>
          <a:p>
            <a:r>
              <a:rPr lang="en-US" sz="2000"/>
              <a:t>Entity-Relationship data model (mainly for database design) </a:t>
            </a:r>
          </a:p>
          <a:p>
            <a:r>
              <a:rPr lang="en-US" sz="2000"/>
              <a:t>Object-based data models (Object-oriented and Object-relational)</a:t>
            </a:r>
          </a:p>
          <a:p>
            <a:r>
              <a:rPr lang="en-US" sz="2000"/>
              <a:t>Semistructured data model  (XML)</a:t>
            </a:r>
          </a:p>
          <a:p>
            <a:r>
              <a:rPr lang="en-US" sz="2000"/>
              <a:t>Other older models:</a:t>
            </a:r>
          </a:p>
          <a:p>
            <a:pPr lvl="1">
              <a:lnSpc>
                <a:spcPct val="60000"/>
              </a:lnSpc>
            </a:pPr>
            <a:r>
              <a:rPr lang="en-US" sz="2000">
                <a:ea typeface="ＭＳ Ｐゴシック" pitchFamily="34" charset="-128"/>
              </a:rPr>
              <a:t>Network model  </a:t>
            </a:r>
          </a:p>
          <a:p>
            <a:pPr lvl="1">
              <a:lnSpc>
                <a:spcPct val="60000"/>
              </a:lnSpc>
            </a:pPr>
            <a:r>
              <a:rPr lang="en-US" sz="2000">
                <a:ea typeface="ＭＳ Ｐゴシック" pitchFamily="34" charset="-128"/>
              </a:rPr>
              <a:t>Hierarchical model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CA30A74-63F1-2F71-D7DC-D915C8E3E8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  <a:noFill/>
          <a:ln/>
        </p:spPr>
        <p:txBody>
          <a:bodyPr/>
          <a:lstStyle/>
          <a:p>
            <a:r>
              <a:rPr lang="en-US" altLang="en-US"/>
              <a:t>Attribute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B2300120-FD20-3547-5180-6CFB879E8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105400"/>
          </a:xfrm>
          <a:noFill/>
          <a:ln/>
        </p:spPr>
        <p:txBody>
          <a:bodyPr/>
          <a:lstStyle/>
          <a:p>
            <a:r>
              <a:rPr lang="en-US" altLang="en-US"/>
              <a:t>Domain</a:t>
            </a:r>
          </a:p>
          <a:p>
            <a:r>
              <a:rPr lang="en-US" altLang="en-US"/>
              <a:t>Types</a:t>
            </a:r>
          </a:p>
          <a:p>
            <a:pPr lvl="1"/>
            <a:r>
              <a:rPr lang="en-US" altLang="en-US"/>
              <a:t>Single</a:t>
            </a:r>
          </a:p>
          <a:p>
            <a:pPr lvl="1"/>
            <a:r>
              <a:rPr lang="en-US" altLang="en-US"/>
              <a:t>Composite</a:t>
            </a:r>
          </a:p>
          <a:p>
            <a:pPr lvl="1"/>
            <a:r>
              <a:rPr lang="en-US" altLang="en-US"/>
              <a:t>Single-valued</a:t>
            </a:r>
          </a:p>
          <a:p>
            <a:pPr lvl="1"/>
            <a:r>
              <a:rPr lang="en-US" altLang="en-US"/>
              <a:t>Multi-valued</a:t>
            </a:r>
          </a:p>
          <a:p>
            <a:pPr lvl="1"/>
            <a:r>
              <a:rPr lang="en-US" altLang="en-US"/>
              <a:t>Derived</a:t>
            </a: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6AE9F60-B6CF-A20B-A0C6-E76642ED7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Key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9E79390-9E1A-95FC-D638-28FFF563E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Candidate key</a:t>
            </a:r>
          </a:p>
          <a:p>
            <a:r>
              <a:rPr lang="en-US" altLang="en-US"/>
              <a:t>Primary key</a:t>
            </a:r>
          </a:p>
          <a:p>
            <a:r>
              <a:rPr lang="en-US" altLang="en-US"/>
              <a:t>Composite key</a:t>
            </a: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E291ABF0-DF96-A0A7-C12B-E623B19ED2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  <a:noFill/>
          <a:ln/>
        </p:spPr>
        <p:txBody>
          <a:bodyPr/>
          <a:lstStyle/>
          <a:p>
            <a:r>
              <a:rPr lang="en-US" altLang="en-US"/>
              <a:t>Relationship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E124E862-A67B-9DDF-AD37-774FB80A8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54864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Definition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Association among entities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Diagram Notation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Line – (relation or role name)</a:t>
            </a:r>
          </a:p>
          <a:p>
            <a:pPr>
              <a:lnSpc>
                <a:spcPct val="90000"/>
              </a:lnSpc>
            </a:pPr>
            <a:r>
              <a:rPr lang="en-US" altLang="en-US"/>
              <a:t>Degree of a relationship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Number of participating entities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Types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Unary (recursive relationship)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Binary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Ternary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Quaternary</a:t>
            </a: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415DDDB-613D-0DEF-40FA-73191B6D0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Structural Constraints on Relationship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17DDB13-0E42-A65A-E9E2-1E84E3352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Cardinality constraints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Zero-to-one 0..1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Zero-to-many 0..*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One-to-many 1..*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Many-to-many *..*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Participation constraints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Total (mandatory, every one involved)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Partial (optional, only some involved)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A4A0E-B240-562A-8807-B1F0F0EA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00D0-7C67-4338-AA22-176D587E2939}" type="slidenum">
              <a:rPr lang="en-US" altLang="en-US"/>
              <a:pPr/>
              <a:t>104</a:t>
            </a:fld>
            <a:endParaRPr lang="en-US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1E487AE-B427-BE32-AF36-7D0B4B401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4788"/>
            <a:ext cx="7543800" cy="665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5C5C0-D0AD-D29C-7D17-F22423EB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36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333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8078D-00BC-344B-50A3-DD5FEE21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653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8F62C-DFF8-DDCB-5036-25736F49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307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4E7F1CB7-A57F-D459-A916-B0BF6FF0ED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Design Issues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6C2D7BD-A6DD-53B1-F7B7-8E85159834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7039" y="1141412"/>
            <a:ext cx="8229599" cy="544195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en-US" sz="1800" b="1" dirty="0"/>
              <a:t>Use of entity sets vs. attributes</a:t>
            </a:r>
            <a:br>
              <a:rPr lang="en-US" altLang="en-US" sz="1800" dirty="0"/>
            </a:br>
            <a:r>
              <a:rPr lang="en-US" altLang="en-US" sz="1800" dirty="0"/>
              <a:t>Choice mainly depends on the structure of the enterprise being modeled, and on the semantics associated with the attribute in question.</a:t>
            </a:r>
          </a:p>
          <a:p>
            <a:pPr>
              <a:lnSpc>
                <a:spcPct val="160000"/>
              </a:lnSpc>
            </a:pPr>
            <a:r>
              <a:rPr lang="en-US" altLang="en-US" sz="1800" b="1" dirty="0"/>
              <a:t>Use of entity sets vs. relationship sets</a:t>
            </a:r>
            <a:br>
              <a:rPr lang="en-US" altLang="en-US" sz="1800" dirty="0"/>
            </a:br>
            <a:r>
              <a:rPr lang="en-US" altLang="en-US" sz="1800" dirty="0"/>
              <a:t>Possible guideline is to designate a relationship set to describe an action that occurs between entities</a:t>
            </a:r>
          </a:p>
          <a:p>
            <a:pPr>
              <a:lnSpc>
                <a:spcPct val="160000"/>
              </a:lnSpc>
            </a:pPr>
            <a:r>
              <a:rPr lang="en-US" altLang="en-US" sz="1800" b="1" dirty="0"/>
              <a:t>Binary versus </a:t>
            </a:r>
            <a:r>
              <a:rPr lang="en-US" altLang="en-US" sz="1800" b="1" i="1" dirty="0"/>
              <a:t>n</a:t>
            </a:r>
            <a:r>
              <a:rPr lang="en-US" altLang="en-US" sz="1800" b="1" dirty="0"/>
              <a:t>-</a:t>
            </a:r>
            <a:r>
              <a:rPr lang="en-US" altLang="en-US" sz="1800" b="1" dirty="0" err="1"/>
              <a:t>ary</a:t>
            </a:r>
            <a:r>
              <a:rPr lang="en-US" altLang="en-US" sz="1800" b="1" dirty="0"/>
              <a:t> relationship sets</a:t>
            </a:r>
            <a:br>
              <a:rPr lang="en-US" altLang="en-US" sz="1800" dirty="0"/>
            </a:br>
            <a:r>
              <a:rPr lang="en-US" altLang="en-US" sz="1800" dirty="0"/>
              <a:t>Although it is possible to replace any nonbinary (</a:t>
            </a:r>
            <a:r>
              <a:rPr lang="en-US" altLang="en-US" sz="1800" i="1" dirty="0"/>
              <a:t>n</a:t>
            </a:r>
            <a:r>
              <a:rPr lang="en-US" altLang="en-US" sz="1800" dirty="0"/>
              <a:t>-</a:t>
            </a:r>
            <a:r>
              <a:rPr lang="en-US" altLang="en-US" sz="1800" dirty="0" err="1"/>
              <a:t>ary</a:t>
            </a:r>
            <a:r>
              <a:rPr lang="en-US" altLang="en-US" sz="1800" dirty="0"/>
              <a:t>, for </a:t>
            </a:r>
            <a:r>
              <a:rPr lang="en-US" altLang="en-US" sz="1800" i="1" dirty="0"/>
              <a:t>n</a:t>
            </a:r>
            <a:r>
              <a:rPr lang="en-US" altLang="en-US" sz="1800" dirty="0"/>
              <a:t> &gt; 2) relationship set by a number of distinct binary relationship sets, a </a:t>
            </a:r>
            <a:r>
              <a:rPr lang="en-US" altLang="en-US" sz="1800" i="1" dirty="0"/>
              <a:t>n</a:t>
            </a:r>
            <a:r>
              <a:rPr lang="en-US" altLang="en-US" sz="1800" dirty="0"/>
              <a:t>-</a:t>
            </a:r>
            <a:r>
              <a:rPr lang="en-US" altLang="en-US" sz="1800" dirty="0" err="1"/>
              <a:t>ary</a:t>
            </a:r>
            <a:r>
              <a:rPr lang="en-US" altLang="en-US" sz="1800" dirty="0"/>
              <a:t> relationship set shows more clearly that several entities participate in a single relationship.</a:t>
            </a:r>
          </a:p>
          <a:p>
            <a:pPr>
              <a:lnSpc>
                <a:spcPct val="160000"/>
              </a:lnSpc>
            </a:pPr>
            <a:r>
              <a:rPr lang="en-US" altLang="en-US" sz="1800" b="1" dirty="0"/>
              <a:t>Placement of relationship attributes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AFA62-CF27-62F0-EBBA-F7445B8D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5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Relational Model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896937"/>
          </a:xfrm>
        </p:spPr>
        <p:txBody>
          <a:bodyPr/>
          <a:lstStyle/>
          <a:p>
            <a:r>
              <a:rPr lang="en-US" sz="2000" dirty="0"/>
              <a:t>Relational model </a:t>
            </a:r>
          </a:p>
          <a:p>
            <a:r>
              <a:rPr lang="en-US" sz="2000" dirty="0"/>
              <a:t>Example of tabular data in the relational model</a:t>
            </a:r>
          </a:p>
        </p:txBody>
      </p:sp>
      <p:sp>
        <p:nvSpPr>
          <p:cNvPr id="33796" name="Line 31"/>
          <p:cNvSpPr>
            <a:spLocks noChangeShapeType="1"/>
          </p:cNvSpPr>
          <p:nvPr/>
        </p:nvSpPr>
        <p:spPr bwMode="auto">
          <a:xfrm flipH="1">
            <a:off x="6456363" y="1609725"/>
            <a:ext cx="85725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797" name="Text Box 32"/>
          <p:cNvSpPr txBox="1">
            <a:spLocks noChangeArrowheads="1"/>
          </p:cNvSpPr>
          <p:nvPr/>
        </p:nvSpPr>
        <p:spPr bwMode="auto">
          <a:xfrm>
            <a:off x="6858000" y="1322388"/>
            <a:ext cx="984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Columns</a:t>
            </a:r>
          </a:p>
        </p:txBody>
      </p:sp>
      <p:sp>
        <p:nvSpPr>
          <p:cNvPr id="33798" name="Line 33"/>
          <p:cNvSpPr>
            <a:spLocks noChangeShapeType="1"/>
          </p:cNvSpPr>
          <p:nvPr/>
        </p:nvSpPr>
        <p:spPr bwMode="auto">
          <a:xfrm flipH="1">
            <a:off x="5572125" y="1638300"/>
            <a:ext cx="1509713" cy="623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33799" name="Picture 37" descr="1"/>
          <p:cNvPicPr>
            <a:picLocks noChangeAspect="1" noChangeArrowheads="1"/>
          </p:cNvPicPr>
          <p:nvPr/>
        </p:nvPicPr>
        <p:blipFill>
          <a:blip r:embed="rId3"/>
          <a:srcRect b="43330"/>
          <a:stretch>
            <a:fillRect/>
          </a:stretch>
        </p:blipFill>
        <p:spPr bwMode="auto">
          <a:xfrm>
            <a:off x="1614488" y="2259013"/>
            <a:ext cx="5526087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0" name="Text Box 38"/>
          <p:cNvSpPr txBox="1">
            <a:spLocks noChangeArrowheads="1"/>
          </p:cNvSpPr>
          <p:nvPr/>
        </p:nvSpPr>
        <p:spPr bwMode="auto">
          <a:xfrm>
            <a:off x="7696200" y="2590800"/>
            <a:ext cx="688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Rows</a:t>
            </a:r>
          </a:p>
        </p:txBody>
      </p:sp>
      <p:sp>
        <p:nvSpPr>
          <p:cNvPr id="33801" name="Line 39"/>
          <p:cNvSpPr>
            <a:spLocks noChangeShapeType="1"/>
          </p:cNvSpPr>
          <p:nvPr/>
        </p:nvSpPr>
        <p:spPr bwMode="auto">
          <a:xfrm flipH="1">
            <a:off x="7167563" y="2765425"/>
            <a:ext cx="527050" cy="2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02" name="Line 40"/>
          <p:cNvSpPr>
            <a:spLocks noChangeShapeType="1"/>
          </p:cNvSpPr>
          <p:nvPr/>
        </p:nvSpPr>
        <p:spPr bwMode="auto">
          <a:xfrm flipH="1">
            <a:off x="7180263" y="2841625"/>
            <a:ext cx="527050" cy="2416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3B567-7AD2-BC91-7388-B6FFE40B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62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5EEC41-1BCB-1088-E17B-930BA9887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250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4AEDF-01EA-B818-4491-D0191D289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201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6">
            <a:extLst>
              <a:ext uri="{FF2B5EF4-FFF2-40B4-BE49-F238E27FC236}">
                <a16:creationId xmlns:a16="http://schemas.microsoft.com/office/drawing/2014/main" id="{7272B522-CAF6-9CBD-CF31-122845BBA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Weak Entity Sets</a:t>
            </a:r>
          </a:p>
        </p:txBody>
      </p:sp>
      <p:sp>
        <p:nvSpPr>
          <p:cNvPr id="47107" name="Rectangle 1027">
            <a:extLst>
              <a:ext uri="{FF2B5EF4-FFF2-40B4-BE49-F238E27FC236}">
                <a16:creationId xmlns:a16="http://schemas.microsoft.com/office/drawing/2014/main" id="{A0422569-313C-0D0F-B9E7-36CA5A850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An entity set that does not have a primary key is referred to as a </a:t>
            </a:r>
            <a:r>
              <a:rPr lang="en-US" altLang="en-US" i="1">
                <a:solidFill>
                  <a:schemeClr val="tx2"/>
                </a:solidFill>
              </a:rPr>
              <a:t>weak entity set</a:t>
            </a:r>
            <a:r>
              <a:rPr lang="en-US" altLang="en-US"/>
              <a:t>.</a:t>
            </a:r>
          </a:p>
          <a:p>
            <a:r>
              <a:rPr lang="en-US" altLang="en-US"/>
              <a:t>The existence of a weak entity set depends on the existence of a </a:t>
            </a:r>
            <a:r>
              <a:rPr lang="en-US" altLang="en-US" i="1">
                <a:solidFill>
                  <a:schemeClr val="tx2"/>
                </a:solidFill>
              </a:rPr>
              <a:t>identifying entity</a:t>
            </a:r>
            <a:r>
              <a:rPr lang="en-US" altLang="en-US" i="1"/>
              <a:t> </a:t>
            </a:r>
            <a:r>
              <a:rPr lang="en-US" altLang="en-US" i="1">
                <a:solidFill>
                  <a:schemeClr val="tx2"/>
                </a:solidFill>
              </a:rPr>
              <a:t>set</a:t>
            </a:r>
          </a:p>
          <a:p>
            <a:pPr lvl="1"/>
            <a:r>
              <a:rPr lang="en-US" altLang="en-US"/>
              <a:t> it must relate to the identifying entity set via a total, one-to-many relationship set from the identifying to the weak entity set</a:t>
            </a:r>
          </a:p>
          <a:p>
            <a:pPr lvl="1"/>
            <a:r>
              <a:rPr lang="en-US" altLang="en-US">
                <a:solidFill>
                  <a:schemeClr val="tx2"/>
                </a:solidFill>
              </a:rPr>
              <a:t>Identifying relationship</a:t>
            </a:r>
            <a:r>
              <a:rPr lang="en-US" altLang="en-US"/>
              <a:t> depicted using a double diamond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6234B7A5-9786-4480-2421-5DCDBDEB3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Weak entity …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E384DBFC-5B66-668D-ACD6-DB1A916508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The </a:t>
            </a:r>
            <a:r>
              <a:rPr lang="en-US" altLang="en-US" i="1">
                <a:solidFill>
                  <a:schemeClr val="tx2"/>
                </a:solidFill>
              </a:rPr>
              <a:t>discriminator</a:t>
            </a:r>
            <a:r>
              <a:rPr lang="en-US" altLang="en-US" i="1"/>
              <a:t> (or partial key)</a:t>
            </a:r>
            <a:r>
              <a:rPr lang="en-US" altLang="en-US"/>
              <a:t> of a weak entity set is the set of attributes that distinguishes among all the entities of a weak entity set.</a:t>
            </a:r>
          </a:p>
          <a:p>
            <a:r>
              <a:rPr lang="en-US" altLang="en-US"/>
              <a:t>The primary key of a weak entity set is formed by the primary key of the strong entity set on which the weak entity set is existence dependent, plus the weak entity set’s discriminator.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B16C4B0-BB38-BCDF-56CB-240E62EE0F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47625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Weak Entity Sets (Cont.)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3E6DC47-C69C-82AE-8C22-21352410D9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1513" y="833438"/>
            <a:ext cx="7478712" cy="20955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Notation : see figure</a:t>
            </a:r>
          </a:p>
          <a:p>
            <a:pPr>
              <a:lnSpc>
                <a:spcPct val="90000"/>
              </a:lnSpc>
            </a:pPr>
            <a:r>
              <a:rPr lang="en-US" altLang="en-US" i="1"/>
              <a:t>payment-number</a:t>
            </a:r>
            <a:r>
              <a:rPr lang="en-US" altLang="en-US"/>
              <a:t> – discriminator of the </a:t>
            </a:r>
            <a:r>
              <a:rPr lang="en-US" altLang="en-US" i="1"/>
              <a:t>payment </a:t>
            </a:r>
            <a:r>
              <a:rPr lang="en-US" altLang="en-US"/>
              <a:t>entity set </a:t>
            </a:r>
          </a:p>
          <a:p>
            <a:pPr>
              <a:lnSpc>
                <a:spcPct val="90000"/>
              </a:lnSpc>
            </a:pPr>
            <a:r>
              <a:rPr lang="en-US" altLang="en-US"/>
              <a:t>Primary key for </a:t>
            </a:r>
            <a:r>
              <a:rPr lang="en-US" altLang="en-US" i="1"/>
              <a:t>payment </a:t>
            </a:r>
            <a:r>
              <a:rPr lang="en-US" altLang="en-US"/>
              <a:t>– (</a:t>
            </a:r>
            <a:r>
              <a:rPr lang="en-US" altLang="en-US" i="1"/>
              <a:t>loan-number, payment-number</a:t>
            </a:r>
            <a:r>
              <a:rPr lang="en-US" altLang="en-US"/>
              <a:t>) </a:t>
            </a:r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59751144-8EED-6867-A157-78E2F97CF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27867" r="1082" b="27628"/>
          <a:stretch>
            <a:fillRect/>
          </a:stretch>
        </p:blipFill>
        <p:spPr bwMode="auto">
          <a:xfrm>
            <a:off x="381000" y="3014663"/>
            <a:ext cx="8475663" cy="288607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>
            <a:extLst>
              <a:ext uri="{FF2B5EF4-FFF2-40B4-BE49-F238E27FC236}">
                <a16:creationId xmlns:a16="http://schemas.microsoft.com/office/drawing/2014/main" id="{25EEC33F-0476-E4AF-9FB6-D9F5ECF514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E-R MODEL</a:t>
            </a:r>
          </a:p>
        </p:txBody>
      </p:sp>
      <p:sp>
        <p:nvSpPr>
          <p:cNvPr id="197635" name="Rectangle 3">
            <a:extLst>
              <a:ext uri="{FF2B5EF4-FFF2-40B4-BE49-F238E27FC236}">
                <a16:creationId xmlns:a16="http://schemas.microsoft.com/office/drawing/2014/main" id="{290952D5-DAFA-1321-7701-004C3AF339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extensions to capture more meaning</a:t>
            </a:r>
          </a:p>
          <a:p>
            <a:r>
              <a:rPr lang="en-US" altLang="en-US"/>
              <a:t>concepts of generalization, aggregation and sub-set hierarchies added</a:t>
            </a:r>
          </a:p>
          <a:p>
            <a:pPr lvl="1"/>
            <a:r>
              <a:rPr lang="en-US" altLang="en-US"/>
              <a:t>Similar to OO concepts : inheritance, composite objects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49B3EC9C-DEFA-E97D-B00C-9867F050A6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Generalization</a:t>
            </a:r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C6562578-576D-FFA0-3B96-FEC8A938F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to generalize from two or more entity sets and factor out commonality</a:t>
            </a:r>
          </a:p>
          <a:p>
            <a:pPr>
              <a:lnSpc>
                <a:spcPct val="90000"/>
              </a:lnSpc>
            </a:pPr>
            <a:r>
              <a:rPr lang="en-US" altLang="en-US"/>
              <a:t>Example : given two entities Faculty and Non-faculty, we can define a ‘general’ entity called Employee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Common attributes are factored out to define ‘Employee’ entity; specific (non-common) attributes incorporated in ‘Faculty’ and ‘Non-faculty’ entities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Also called as IS-A relationship</a:t>
            </a:r>
          </a:p>
          <a:p>
            <a:pPr>
              <a:lnSpc>
                <a:spcPct val="90000"/>
              </a:lnSpc>
            </a:pPr>
            <a:r>
              <a:rPr lang="en-US" altLang="en-US"/>
              <a:t>A bottom-up design process – combine a number of entity sets that share the same features into a higher-level entity set.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682" name="Object 2">
            <a:extLst>
              <a:ext uri="{FF2B5EF4-FFF2-40B4-BE49-F238E27FC236}">
                <a16:creationId xmlns:a16="http://schemas.microsoft.com/office/drawing/2014/main" id="{D5330CF8-930F-0088-F185-5EDDDE08FF40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020763" y="150813"/>
          <a:ext cx="7693025" cy="590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533333" imgH="4828571" progId="Paint.Picture">
                  <p:embed/>
                </p:oleObj>
              </mc:Choice>
              <mc:Fallback>
                <p:oleObj name="Bitmap Image" r:id="rId2" imgW="6533333" imgH="4828571" progId="Paint.Picture">
                  <p:embed/>
                  <p:pic>
                    <p:nvPicPr>
                      <p:cNvPr id="199682" name="Object 2">
                        <a:extLst>
                          <a:ext uri="{FF2B5EF4-FFF2-40B4-BE49-F238E27FC236}">
                            <a16:creationId xmlns:a16="http://schemas.microsoft.com/office/drawing/2014/main" id="{D5330CF8-930F-0088-F185-5EDDDE08FF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150813"/>
                        <a:ext cx="7693025" cy="590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bg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706" name="Object 2">
            <a:extLst>
              <a:ext uri="{FF2B5EF4-FFF2-40B4-BE49-F238E27FC236}">
                <a16:creationId xmlns:a16="http://schemas.microsoft.com/office/drawing/2014/main" id="{D2BD8C0D-29EE-F09D-F177-B7D8CCAB05E2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541338" y="738188"/>
          <a:ext cx="7847012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28571" imgH="5076190" progId="Paint.Picture">
                  <p:embed/>
                </p:oleObj>
              </mc:Choice>
              <mc:Fallback>
                <p:oleObj name="Bitmap Image" r:id="rId2" imgW="7028571" imgH="5076190" progId="Paint.Picture">
                  <p:embed/>
                  <p:pic>
                    <p:nvPicPr>
                      <p:cNvPr id="200706" name="Object 2">
                        <a:extLst>
                          <a:ext uri="{FF2B5EF4-FFF2-40B4-BE49-F238E27FC236}">
                            <a16:creationId xmlns:a16="http://schemas.microsoft.com/office/drawing/2014/main" id="{D2BD8C0D-29EE-F09D-F177-B7D8CCAB05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738188"/>
                        <a:ext cx="7847012" cy="566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bg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07" name="Text Box 3">
            <a:extLst>
              <a:ext uri="{FF2B5EF4-FFF2-40B4-BE49-F238E27FC236}">
                <a16:creationId xmlns:a16="http://schemas.microsoft.com/office/drawing/2014/main" id="{91B872B5-569B-896A-F741-FE1EF6CCF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803275"/>
            <a:ext cx="2525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2400" b="0">
                <a:solidFill>
                  <a:srgbClr val="990000"/>
                </a:solidFill>
                <a:latin typeface="Times New Roman" panose="02020603050405020304" pitchFamily="18" charset="0"/>
              </a:rPr>
              <a:t>Another example</a:t>
            </a:r>
            <a:r>
              <a:rPr lang="en-US" altLang="en-US" sz="2400" b="0">
                <a:latin typeface="Times New Roman" panose="02020603050405020304" pitchFamily="18" charset="0"/>
              </a:rPr>
              <a:t>  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4"/>
            <a:ext cx="8229600" cy="7143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ea typeface="+mj-ea"/>
              </a:rPr>
              <a:t>A Sample Relational Database</a:t>
            </a:r>
          </a:p>
        </p:txBody>
      </p:sp>
      <p:pic>
        <p:nvPicPr>
          <p:cNvPr id="35843" name="Picture 3" descr="1"/>
          <p:cNvPicPr>
            <a:picLocks noChangeAspect="1" noChangeArrowheads="1"/>
          </p:cNvPicPr>
          <p:nvPr/>
        </p:nvPicPr>
        <p:blipFill>
          <a:blip r:embed="rId3"/>
          <a:srcRect b="50967"/>
          <a:stretch>
            <a:fillRect/>
          </a:stretch>
        </p:blipFill>
        <p:spPr bwMode="auto">
          <a:xfrm>
            <a:off x="2794000" y="798513"/>
            <a:ext cx="5629275" cy="330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3" descr="1"/>
          <p:cNvPicPr>
            <a:picLocks noChangeAspect="1" noChangeArrowheads="1"/>
          </p:cNvPicPr>
          <p:nvPr/>
        </p:nvPicPr>
        <p:blipFill>
          <a:blip r:embed="rId3"/>
          <a:srcRect t="60750" b="5489"/>
          <a:stretch>
            <a:fillRect/>
          </a:stretch>
        </p:blipFill>
        <p:spPr bwMode="auto">
          <a:xfrm>
            <a:off x="2378075" y="3968750"/>
            <a:ext cx="6027738" cy="243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1287463" y="2068513"/>
            <a:ext cx="1227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instructor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760538" y="4919663"/>
            <a:ext cx="1466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department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1026">
            <a:extLst>
              <a:ext uri="{FF2B5EF4-FFF2-40B4-BE49-F238E27FC236}">
                <a16:creationId xmlns:a16="http://schemas.microsoft.com/office/drawing/2014/main" id="{72C06C2D-2639-A11E-CD0F-F72CD4A9D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Specialization</a:t>
            </a:r>
          </a:p>
        </p:txBody>
      </p:sp>
      <p:sp>
        <p:nvSpPr>
          <p:cNvPr id="202755" name="Rectangle 1027">
            <a:extLst>
              <a:ext uri="{FF2B5EF4-FFF2-40B4-BE49-F238E27FC236}">
                <a16:creationId xmlns:a16="http://schemas.microsoft.com/office/drawing/2014/main" id="{C94A8030-ABE5-1756-AB72-34E9B6F56D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/>
              <a:t>also called subset hierarchy; we create special cases for a given entity</a:t>
            </a:r>
          </a:p>
          <a:p>
            <a:pPr lvl="1"/>
            <a:r>
              <a:rPr lang="en-US" altLang="en-US"/>
              <a:t>Teacher as a special case of Employee</a:t>
            </a:r>
          </a:p>
          <a:p>
            <a:r>
              <a:rPr lang="en-US" altLang="en-US"/>
              <a:t>entity E1 is subset of E if every instance of E1 is also an instance of E; this is also IS-A relationship</a:t>
            </a:r>
          </a:p>
          <a:p>
            <a:r>
              <a:rPr lang="en-US" altLang="en-US"/>
              <a:t>every instance in E need not be present in subsets of E</a:t>
            </a:r>
          </a:p>
          <a:p>
            <a:r>
              <a:rPr lang="en-US" altLang="en-US"/>
              <a:t>E called superset and E1 as subset (or sub-class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>
            <a:extLst>
              <a:ext uri="{FF2B5EF4-FFF2-40B4-BE49-F238E27FC236}">
                <a16:creationId xmlns:a16="http://schemas.microsoft.com/office/drawing/2014/main" id="{6803AAAE-21C9-2C96-D394-D7F6808273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Specialization…..</a:t>
            </a:r>
          </a:p>
        </p:txBody>
      </p:sp>
      <p:sp>
        <p:nvSpPr>
          <p:cNvPr id="203779" name="Rectangle 3">
            <a:extLst>
              <a:ext uri="{FF2B5EF4-FFF2-40B4-BE49-F238E27FC236}">
                <a16:creationId xmlns:a16="http://schemas.microsoft.com/office/drawing/2014/main" id="{874347B7-4ABF-E5A6-E1C2-0CB6DD18EA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specialization allows classification of an entity into subsets based on some distinguishing attribute/property</a:t>
            </a:r>
          </a:p>
          <a:p>
            <a:r>
              <a:rPr lang="en-US" altLang="en-US"/>
              <a:t>we may have several specialization of same entity</a:t>
            </a:r>
          </a:p>
          <a:p>
            <a:r>
              <a:rPr lang="en-US" altLang="en-US"/>
              <a:t>the subsets may have additional attributes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02" name="Object 2">
            <a:extLst>
              <a:ext uri="{FF2B5EF4-FFF2-40B4-BE49-F238E27FC236}">
                <a16:creationId xmlns:a16="http://schemas.microsoft.com/office/drawing/2014/main" id="{B0818620-4E6F-DB77-1EF4-8E4078D6088F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768350" y="530225"/>
          <a:ext cx="7758113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78169" imgH="5076190" progId="Paint.Picture">
                  <p:embed/>
                </p:oleObj>
              </mc:Choice>
              <mc:Fallback>
                <p:oleObj name="Bitmap Image" r:id="rId2" imgW="7478169" imgH="5076190" progId="Paint.Picture">
                  <p:embed/>
                  <p:pic>
                    <p:nvPicPr>
                      <p:cNvPr id="204802" name="Object 2">
                        <a:extLst>
                          <a:ext uri="{FF2B5EF4-FFF2-40B4-BE49-F238E27FC236}">
                            <a16:creationId xmlns:a16="http://schemas.microsoft.com/office/drawing/2014/main" id="{B0818620-4E6F-DB77-1EF4-8E4078D608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530225"/>
                        <a:ext cx="7758113" cy="557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bg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>
            <a:extLst>
              <a:ext uri="{FF2B5EF4-FFF2-40B4-BE49-F238E27FC236}">
                <a16:creationId xmlns:a16="http://schemas.microsoft.com/office/drawing/2014/main" id="{CBEC85F2-38DF-65A6-ABC8-7729F2756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Specialization</a:t>
            </a:r>
          </a:p>
        </p:txBody>
      </p:sp>
      <p:sp>
        <p:nvSpPr>
          <p:cNvPr id="206851" name="Rectangle 3">
            <a:extLst>
              <a:ext uri="{FF2B5EF4-FFF2-40B4-BE49-F238E27FC236}">
                <a16:creationId xmlns:a16="http://schemas.microsoft.com/office/drawing/2014/main" id="{523F2529-F953-2D1D-54A3-4E454C95B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026400" cy="394493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Top-down design process; we designate subgroupings within an entity set that are distinctive from other entities in the set.</a:t>
            </a:r>
          </a:p>
          <a:p>
            <a:r>
              <a:rPr lang="en-US" altLang="en-US"/>
              <a:t>These subgroupings become lower-level entity sets that have attributes or participate in relationships that do not apply to the higher-level entity set.</a:t>
            </a:r>
          </a:p>
          <a:p>
            <a:r>
              <a:rPr lang="en-US" altLang="en-US"/>
              <a:t>Depicted by a </a:t>
            </a:r>
            <a:r>
              <a:rPr lang="en-US" altLang="en-US" i="1"/>
              <a:t>triangle</a:t>
            </a:r>
            <a:r>
              <a:rPr lang="en-US" altLang="en-US"/>
              <a:t> component labeled ISA (E.g. </a:t>
            </a:r>
            <a:r>
              <a:rPr lang="en-US" altLang="en-US" i="1"/>
              <a:t>customer</a:t>
            </a:r>
            <a:r>
              <a:rPr lang="en-US" altLang="en-US"/>
              <a:t> “is a” </a:t>
            </a:r>
            <a:r>
              <a:rPr lang="en-US" altLang="en-US" i="1"/>
              <a:t>person</a:t>
            </a:r>
            <a:r>
              <a:rPr lang="en-US" altLang="en-US"/>
              <a:t>).</a:t>
            </a:r>
          </a:p>
          <a:p>
            <a:pPr>
              <a:buFont typeface="Monotype Sorts" pitchFamily="2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FA7E45F9-6DC8-8DD1-61DD-EB370980D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Inheritance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270DB2F5-68A6-F8B7-2CF4-77F4A00193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there is inheritance of attributes from superclass or superset</a:t>
            </a:r>
          </a:p>
          <a:p>
            <a:r>
              <a:rPr lang="en-US" altLang="en-US"/>
              <a:t>the subclass/subset automatically inherits attributes defined at superclass/superset level</a:t>
            </a:r>
          </a:p>
          <a:p>
            <a:r>
              <a:rPr lang="en-US" altLang="en-US"/>
              <a:t>They also inherit relationship participations of higher levels</a:t>
            </a:r>
          </a:p>
          <a:p>
            <a:r>
              <a:rPr lang="en-US" altLang="en-US"/>
              <a:t>thus, inheritance present in both Generalization and specialization</a:t>
            </a:r>
          </a:p>
          <a:p>
            <a:pPr lvl="1"/>
            <a:r>
              <a:rPr lang="en-US" altLang="en-US"/>
              <a:t>Direction important : bottom-up in generalization, top-down in Specialization</a:t>
            </a:r>
          </a:p>
          <a:p>
            <a:pPr lvl="1"/>
            <a:r>
              <a:rPr lang="en-US" altLang="en-US"/>
              <a:t>Important to distinguish the two cases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026">
            <a:extLst>
              <a:ext uri="{FF2B5EF4-FFF2-40B4-BE49-F238E27FC236}">
                <a16:creationId xmlns:a16="http://schemas.microsoft.com/office/drawing/2014/main" id="{F26DC9A6-65EB-10CF-7BF9-4957CD9D7C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UML	</a:t>
            </a:r>
          </a:p>
        </p:txBody>
      </p:sp>
      <p:sp>
        <p:nvSpPr>
          <p:cNvPr id="137219" name="Rectangle 1027">
            <a:extLst>
              <a:ext uri="{FF2B5EF4-FFF2-40B4-BE49-F238E27FC236}">
                <a16:creationId xmlns:a16="http://schemas.microsoft.com/office/drawing/2014/main" id="{176B2B9A-61CA-E81C-44F7-8A82EE08BF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UML: Unified Modeling Language</a:t>
            </a:r>
          </a:p>
          <a:p>
            <a:r>
              <a:rPr lang="en-US" altLang="en-US"/>
              <a:t>UML has many components to graphically model different aspects of an entire software system</a:t>
            </a:r>
          </a:p>
          <a:p>
            <a:r>
              <a:rPr lang="en-US" altLang="en-US"/>
              <a:t>UML Class Diagrams correspond to E-R Diagram, but several differences.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>
            <a:extLst>
              <a:ext uri="{FF2B5EF4-FFF2-40B4-BE49-F238E27FC236}">
                <a16:creationId xmlns:a16="http://schemas.microsoft.com/office/drawing/2014/main" id="{FAB5A3A8-640F-1BEB-C273-7F02F4109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Requirements Modeling</a:t>
            </a:r>
          </a:p>
        </p:txBody>
      </p:sp>
      <p:sp>
        <p:nvSpPr>
          <p:cNvPr id="283651" name="Rectangle 3">
            <a:extLst>
              <a:ext uri="{FF2B5EF4-FFF2-40B4-BE49-F238E27FC236}">
                <a16:creationId xmlns:a16="http://schemas.microsoft.com/office/drawing/2014/main" id="{0E2031B2-4224-9BB9-6468-158DC0B2FD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Use Case Diagram</a:t>
            </a:r>
          </a:p>
          <a:p>
            <a:r>
              <a:rPr lang="en-US" altLang="en-US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29051939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id="{871CA166-E85A-84BE-18CC-2836805A35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Case Diagram</a:t>
            </a:r>
          </a:p>
        </p:txBody>
      </p:sp>
      <p:sp>
        <p:nvSpPr>
          <p:cNvPr id="284675" name="Rectangle 3">
            <a:extLst>
              <a:ext uri="{FF2B5EF4-FFF2-40B4-BE49-F238E27FC236}">
                <a16:creationId xmlns:a16="http://schemas.microsoft.com/office/drawing/2014/main" id="{E718CFE9-F62A-FD9D-A28C-7213A978E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Used for describing a set of user </a:t>
            </a:r>
            <a:r>
              <a:rPr lang="en-US" altLang="en-US" b="0">
                <a:solidFill>
                  <a:srgbClr val="FF6600"/>
                </a:solidFill>
              </a:rPr>
              <a:t>scenarios</a:t>
            </a:r>
          </a:p>
          <a:p>
            <a:r>
              <a:rPr lang="en-US" altLang="en-US"/>
              <a:t>Mainly used for capturing user requirements</a:t>
            </a:r>
          </a:p>
          <a:p>
            <a:r>
              <a:rPr lang="en-US" altLang="en-US"/>
              <a:t>Works like a </a:t>
            </a:r>
            <a:r>
              <a:rPr lang="en-US" altLang="en-US" b="0">
                <a:solidFill>
                  <a:srgbClr val="FF6600"/>
                </a:solidFill>
              </a:rPr>
              <a:t>contract</a:t>
            </a:r>
            <a:r>
              <a:rPr lang="en-US" altLang="en-US"/>
              <a:t> between end user and software developers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Text Box 2">
            <a:extLst>
              <a:ext uri="{FF2B5EF4-FFF2-40B4-BE49-F238E27FC236}">
                <a16:creationId xmlns:a16="http://schemas.microsoft.com/office/drawing/2014/main" id="{B7A8D2A8-D3E5-21CB-A441-991AEFB3E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52400"/>
            <a:ext cx="541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85699" name="Text Box 3">
            <a:extLst>
              <a:ext uri="{FF2B5EF4-FFF2-40B4-BE49-F238E27FC236}">
                <a16:creationId xmlns:a16="http://schemas.microsoft.com/office/drawing/2014/main" id="{7673D66B-5BD0-F417-EF80-02B12E29D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77200" cy="307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  Use Case Diagram (core components)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sz="240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n-US" sz="2400" u="sng">
                <a:latin typeface="Times New Roman" panose="02020603050405020304" pitchFamily="18" charset="0"/>
              </a:rPr>
              <a:t>Actors:</a:t>
            </a:r>
            <a:r>
              <a:rPr lang="en-US" altLang="en-US" sz="2400" b="0">
                <a:latin typeface="Times New Roman" panose="02020603050405020304" pitchFamily="18" charset="0"/>
              </a:rPr>
              <a:t>  </a:t>
            </a:r>
            <a:r>
              <a:rPr lang="en-US" altLang="en-US" sz="2000" b="0">
                <a:latin typeface="Times New Roman" panose="02020603050405020304" pitchFamily="18" charset="0"/>
              </a:rPr>
              <a:t>A role that a user plays with respect to the system,including human users and other systems. e.g.,inanimate physical objects (e.g. robot); an external system that needs some information from the current system.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2400" u="sng">
                <a:latin typeface="Times New Roman" panose="02020603050405020304" pitchFamily="18" charset="0"/>
              </a:rPr>
              <a:t>Use case:</a:t>
            </a:r>
            <a:r>
              <a:rPr lang="en-US" altLang="en-US" sz="2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0">
                <a:latin typeface="Times New Roman" panose="02020603050405020304" pitchFamily="18" charset="0"/>
                <a:cs typeface="Arial" panose="020B0604020202020204" pitchFamily="34" charset="0"/>
              </a:rPr>
              <a:t>A set of scenarios that describes an interaction  between a user and a system, including alternatives</a:t>
            </a:r>
            <a:r>
              <a:rPr lang="en-US" altLang="en-US" sz="2000" b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en-US" sz="2400" b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285700" name="Picture 4">
            <a:extLst>
              <a:ext uri="{FF2B5EF4-FFF2-40B4-BE49-F238E27FC236}">
                <a16:creationId xmlns:a16="http://schemas.microsoft.com/office/drawing/2014/main" id="{30A6EB6C-88FC-492E-462A-0AC3BCEE7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86200"/>
            <a:ext cx="6096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5701" name="Rectangle 5">
            <a:extLst>
              <a:ext uri="{FF2B5EF4-FFF2-40B4-BE49-F238E27FC236}">
                <a16:creationId xmlns:a16="http://schemas.microsoft.com/office/drawing/2014/main" id="{1A1B6513-0C1C-B217-7227-681903BED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562600"/>
            <a:ext cx="807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u="sng">
                <a:latin typeface="Times New Roman" panose="02020603050405020304" pitchFamily="18" charset="0"/>
              </a:rPr>
              <a:t>System boundary</a:t>
            </a:r>
            <a:r>
              <a:rPr lang="en-US" altLang="en-US" sz="2400" b="0">
                <a:latin typeface="Times New Roman" panose="02020603050405020304" pitchFamily="18" charset="0"/>
              </a:rPr>
              <a:t>: </a:t>
            </a:r>
            <a:r>
              <a:rPr lang="en-US" altLang="en-US" sz="2000" b="0">
                <a:latin typeface="Times New Roman" panose="02020603050405020304" pitchFamily="18" charset="0"/>
              </a:rPr>
              <a:t>rectangle diagram representing the boundary between the actors and the system.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>
            <a:extLst>
              <a:ext uri="{FF2B5EF4-FFF2-40B4-BE49-F238E27FC236}">
                <a16:creationId xmlns:a16="http://schemas.microsoft.com/office/drawing/2014/main" id="{CE086A8E-28C0-8D3B-617C-DA813E17E2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panose="020B0604020202020204" pitchFamily="34" charset="0"/>
              </a:rPr>
              <a:t>Use Case Diagram(core relationship)</a:t>
            </a:r>
          </a:p>
        </p:txBody>
      </p:sp>
      <p:sp>
        <p:nvSpPr>
          <p:cNvPr id="286723" name="Text Box 3">
            <a:extLst>
              <a:ext uri="{FF2B5EF4-FFF2-40B4-BE49-F238E27FC236}">
                <a16:creationId xmlns:a16="http://schemas.microsoft.com/office/drawing/2014/main" id="{ACC40F9A-82FD-59F2-2F9C-5F8B6D900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1946275"/>
            <a:ext cx="656907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 u="sng">
                <a:latin typeface="Times New Roman" panose="02020603050405020304" pitchFamily="18" charset="0"/>
              </a:rPr>
              <a:t>Association:</a:t>
            </a:r>
            <a:r>
              <a:rPr lang="en-US" altLang="en-US" sz="2400" b="0">
                <a:latin typeface="Times New Roman" panose="02020603050405020304" pitchFamily="18" charset="0"/>
              </a:rPr>
              <a:t>  communication between an actor and a use case; Represented by a solid line.  </a:t>
            </a:r>
          </a:p>
          <a:p>
            <a:pPr algn="l" eaLnBrk="1" hangingPunct="1"/>
            <a:endParaRPr lang="en-US" altLang="en-US" sz="2400" b="0">
              <a:latin typeface="Times New Roman" panose="02020603050405020304" pitchFamily="18" charset="0"/>
            </a:endParaRPr>
          </a:p>
          <a:p>
            <a:pPr algn="l" eaLnBrk="1" hangingPunct="1"/>
            <a:endParaRPr lang="en-US" altLang="en-US" sz="2400" b="0" u="sng">
              <a:latin typeface="Times New Roman" panose="02020603050405020304" pitchFamily="18" charset="0"/>
            </a:endParaRPr>
          </a:p>
          <a:p>
            <a:pPr algn="l" eaLnBrk="1" hangingPunct="1"/>
            <a:r>
              <a:rPr lang="en-US" altLang="en-US" sz="2400" b="0" u="sng">
                <a:latin typeface="Times New Roman" panose="02020603050405020304" pitchFamily="18" charset="0"/>
              </a:rPr>
              <a:t>Generalization</a:t>
            </a:r>
            <a:r>
              <a:rPr lang="en-US" altLang="en-US" sz="2400" b="0">
                <a:latin typeface="Times New Roman" panose="02020603050405020304" pitchFamily="18" charset="0"/>
              </a:rPr>
              <a:t>: relationship between one general use case and a special use case (used for defining special alternatives)</a:t>
            </a:r>
          </a:p>
          <a:p>
            <a:pPr algn="l" eaLnBrk="1" hangingPunct="1"/>
            <a:r>
              <a:rPr lang="en-US" altLang="en-US" sz="2400" b="0">
                <a:latin typeface="Times New Roman" panose="02020603050405020304" pitchFamily="18" charset="0"/>
              </a:rPr>
              <a:t>Represented by a line with a triangular arrow head toward the parent use case.</a:t>
            </a:r>
          </a:p>
          <a:p>
            <a:pPr algn="l" eaLnBrk="1" hangingPunct="1"/>
            <a:endParaRPr lang="en-US" altLang="en-US" sz="2400" b="0">
              <a:latin typeface="Times New Roman" panose="02020603050405020304" pitchFamily="18" charset="0"/>
            </a:endParaRPr>
          </a:p>
          <a:p>
            <a:pPr algn="l" eaLnBrk="1" hangingPunct="1"/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86724" name="Line 4">
            <a:extLst>
              <a:ext uri="{FF2B5EF4-FFF2-40B4-BE49-F238E27FC236}">
                <a16:creationId xmlns:a16="http://schemas.microsoft.com/office/drawing/2014/main" id="{05BFFDC0-327C-4D14-8DD9-85BEB097F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7912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86725" name="Line 5">
            <a:extLst>
              <a:ext uri="{FF2B5EF4-FFF2-40B4-BE49-F238E27FC236}">
                <a16:creationId xmlns:a16="http://schemas.microsoft.com/office/drawing/2014/main" id="{4461CDC9-0354-CB57-4F9A-7C97F6E38B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63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86726" name="Line 6">
            <a:extLst>
              <a:ext uri="{FF2B5EF4-FFF2-40B4-BE49-F238E27FC236}">
                <a16:creationId xmlns:a16="http://schemas.microsoft.com/office/drawing/2014/main" id="{F4B3A092-1B52-FC01-9EE2-7946EF7AA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6388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86727" name="Line 7">
            <a:extLst>
              <a:ext uri="{FF2B5EF4-FFF2-40B4-BE49-F238E27FC236}">
                <a16:creationId xmlns:a16="http://schemas.microsoft.com/office/drawing/2014/main" id="{D5A59439-58DD-0086-5412-24B84483B2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57912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86728" name="Line 8">
            <a:extLst>
              <a:ext uri="{FF2B5EF4-FFF2-40B4-BE49-F238E27FC236}">
                <a16:creationId xmlns:a16="http://schemas.microsoft.com/office/drawing/2014/main" id="{BD1D5706-0C7F-48D8-E1D5-923C44874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1242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Data Manipulation Language (DML)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Language for accessing and manipulating the data organized by the appropriate data model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DML also known as query language</a:t>
            </a:r>
          </a:p>
          <a:p>
            <a:r>
              <a:rPr lang="en-US" sz="2000"/>
              <a:t>Two classes of languages </a:t>
            </a:r>
          </a:p>
          <a:p>
            <a:pPr lvl="1"/>
            <a:r>
              <a:rPr lang="en-US" sz="2000" b="1">
                <a:solidFill>
                  <a:srgbClr val="000099"/>
                </a:solidFill>
                <a:ea typeface="ＭＳ Ｐゴシック" pitchFamily="34" charset="-128"/>
              </a:rPr>
              <a:t>Procedural</a:t>
            </a:r>
            <a:r>
              <a:rPr lang="en-US" sz="2000" b="1">
                <a:solidFill>
                  <a:schemeClr val="tx2"/>
                </a:solidFill>
                <a:ea typeface="ＭＳ Ｐゴシック" pitchFamily="34" charset="-128"/>
              </a:rPr>
              <a:t> </a:t>
            </a:r>
            <a:r>
              <a:rPr lang="en-US" sz="2000">
                <a:ea typeface="ＭＳ Ｐゴシック" pitchFamily="34" charset="-128"/>
              </a:rPr>
              <a:t>– user specifies what data is required and how to get those data </a:t>
            </a:r>
          </a:p>
          <a:p>
            <a:pPr lvl="1"/>
            <a:r>
              <a:rPr lang="en-US" sz="2000" b="1">
                <a:solidFill>
                  <a:srgbClr val="000099"/>
                </a:solidFill>
                <a:ea typeface="ＭＳ Ｐゴシック" pitchFamily="34" charset="-128"/>
              </a:rPr>
              <a:t>Declarative (nonprocedural)</a:t>
            </a:r>
            <a:r>
              <a:rPr lang="en-US" sz="2000" b="1">
                <a:solidFill>
                  <a:schemeClr val="tx2"/>
                </a:solidFill>
                <a:ea typeface="ＭＳ Ｐゴシック" pitchFamily="34" charset="-128"/>
              </a:rPr>
              <a:t> </a:t>
            </a:r>
            <a:r>
              <a:rPr lang="en-US" sz="2000">
                <a:ea typeface="ＭＳ Ｐゴシック" pitchFamily="34" charset="-128"/>
              </a:rPr>
              <a:t>– user specifies what data is required without specifying how to get those data</a:t>
            </a:r>
          </a:p>
          <a:p>
            <a:r>
              <a:rPr lang="en-US" sz="2000"/>
              <a:t>SQL is the most widely used query language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>
            <a:extLst>
              <a:ext uri="{FF2B5EF4-FFF2-40B4-BE49-F238E27FC236}">
                <a16:creationId xmlns:a16="http://schemas.microsoft.com/office/drawing/2014/main" id="{FD7F9CC8-99CD-68D1-AC40-951A290D1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panose="020B0604020202020204" pitchFamily="34" charset="0"/>
              </a:rPr>
              <a:t>Use Case Diagram(core relationship)</a:t>
            </a:r>
            <a:endParaRPr lang="en-US" altLang="en-US" sz="2000" u="sng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87747" name="Rectangle 3">
            <a:extLst>
              <a:ext uri="{FF2B5EF4-FFF2-40B4-BE49-F238E27FC236}">
                <a16:creationId xmlns:a16="http://schemas.microsoft.com/office/drawing/2014/main" id="{EA4F1040-C334-F2BA-9E8D-FE939B1A1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200400"/>
            <a:ext cx="6781800" cy="347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endParaRPr lang="en-US" altLang="en-US" sz="1600" b="0">
              <a:latin typeface="Times New Roman" panose="02020603050405020304" pitchFamily="18" charset="0"/>
            </a:endParaRPr>
          </a:p>
          <a:p>
            <a:pPr algn="l" eaLnBrk="1" hangingPunct="1">
              <a:spcBef>
                <a:spcPct val="50000"/>
              </a:spcBef>
            </a:pPr>
            <a:endParaRPr lang="en-US" altLang="en-US" sz="1600" b="0">
              <a:latin typeface="Times New Roman" panose="02020603050405020304" pitchFamily="18" charset="0"/>
            </a:endParaRPr>
          </a:p>
          <a:p>
            <a:pPr algn="l" eaLnBrk="1" hangingPunct="1">
              <a:spcBef>
                <a:spcPct val="50000"/>
              </a:spcBef>
            </a:pPr>
            <a:endParaRPr lang="en-US" altLang="en-US" sz="1600" b="0">
              <a:latin typeface="Times New Roman" panose="02020603050405020304" pitchFamily="18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n-US" sz="2400" b="0" u="sng">
                <a:latin typeface="Times New Roman" panose="02020603050405020304" pitchFamily="18" charset="0"/>
              </a:rPr>
              <a:t>Extend</a:t>
            </a:r>
            <a:r>
              <a:rPr lang="en-US" altLang="en-US" sz="2400" b="0">
                <a:latin typeface="Times New Roman" panose="02020603050405020304" pitchFamily="18" charset="0"/>
              </a:rPr>
              <a:t>: </a:t>
            </a:r>
            <a:r>
              <a:rPr lang="en-US" altLang="en-US" sz="2000" b="0">
                <a:latin typeface="Times New Roman" panose="02020603050405020304" pitchFamily="18" charset="0"/>
              </a:rPr>
              <a:t>a dotted line labeled &lt;&lt;extend&gt;&gt;  with an arrow toward the base case.</a:t>
            </a:r>
            <a:r>
              <a:rPr lang="en-US" altLang="en-US" sz="2000" b="0">
                <a:latin typeface="Verdana" panose="020B0604030504040204" pitchFamily="34" charset="0"/>
              </a:rPr>
              <a:t> </a:t>
            </a:r>
            <a:r>
              <a:rPr lang="en-US" altLang="en-US" sz="2000" b="0">
                <a:latin typeface="Times New Roman" panose="02020603050405020304" pitchFamily="18" charset="0"/>
              </a:rPr>
              <a:t>T</a:t>
            </a:r>
            <a:r>
              <a:rPr lang="en-US" altLang="en-US" b="0">
                <a:latin typeface="Times New Roman" panose="02020603050405020304" pitchFamily="18" charset="0"/>
              </a:rPr>
              <a:t>he extending use case may add behavior to the base use case. The base class may declare “extension points”.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1600" b="0">
                <a:latin typeface="Times New Roman" panose="02020603050405020304" pitchFamily="18" charset="0"/>
              </a:rPr>
              <a:t> </a:t>
            </a:r>
            <a:endParaRPr lang="en-US" altLang="en-US" sz="1200" b="0">
              <a:latin typeface="Times New Roman" panose="02020603050405020304" pitchFamily="18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n-US" sz="1600" b="0">
                <a:latin typeface="Times New Roman" panose="02020603050405020304" pitchFamily="18" charset="0"/>
              </a:rPr>
              <a:t>              &lt;&lt;extend&gt;&gt;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87748" name="Rectangle 4">
            <a:extLst>
              <a:ext uri="{FF2B5EF4-FFF2-40B4-BE49-F238E27FC236}">
                <a16:creationId xmlns:a16="http://schemas.microsoft.com/office/drawing/2014/main" id="{AA7609E0-047A-D080-0740-EB2605A43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327150"/>
            <a:ext cx="6553200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endParaRPr lang="en-US" altLang="en-US" sz="2400" b="0">
              <a:latin typeface="Times New Roman" panose="02020603050405020304" pitchFamily="18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n-US" sz="2400" b="0" u="sng">
                <a:latin typeface="Times New Roman" panose="02020603050405020304" pitchFamily="18" charset="0"/>
              </a:rPr>
              <a:t>Include</a:t>
            </a:r>
            <a:r>
              <a:rPr lang="en-US" altLang="en-US" sz="2400" b="0">
                <a:latin typeface="Times New Roman" panose="02020603050405020304" pitchFamily="18" charset="0"/>
              </a:rPr>
              <a:t>: </a:t>
            </a:r>
            <a:r>
              <a:rPr lang="en-US" altLang="en-US" sz="2000" b="0">
                <a:latin typeface="Times New Roman" panose="02020603050405020304" pitchFamily="18" charset="0"/>
              </a:rPr>
              <a:t>a dotted line labeled &lt;&lt;include&gt;&gt; beginning at base use case and ending with an arrows pointing to the include use case.  The include relationship occurs when a chunk of behavior is similar across more than one use case. Use “include” in stead of copying the description of that behavior. 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1600" b="0">
                <a:latin typeface="Times New Roman" panose="02020603050405020304" pitchFamily="18" charset="0"/>
              </a:rPr>
              <a:t>            &lt;&lt;include&gt;&gt;</a:t>
            </a:r>
            <a:endParaRPr lang="en-US" altLang="en-US" sz="2400" b="0">
              <a:latin typeface="Times New Roman" panose="02020603050405020304" pitchFamily="18" charset="0"/>
            </a:endParaRPr>
          </a:p>
          <a:p>
            <a:pPr algn="l" eaLnBrk="1" hangingPunct="1">
              <a:spcBef>
                <a:spcPct val="50000"/>
              </a:spcBef>
            </a:pPr>
            <a:endParaRPr lang="en-US" altLang="en-US" sz="1600" b="0">
              <a:latin typeface="Times New Roman" panose="02020603050405020304" pitchFamily="18" charset="0"/>
            </a:endParaRPr>
          </a:p>
        </p:txBody>
      </p:sp>
      <p:sp>
        <p:nvSpPr>
          <p:cNvPr id="287749" name="Line 5">
            <a:extLst>
              <a:ext uri="{FF2B5EF4-FFF2-40B4-BE49-F238E27FC236}">
                <a16:creationId xmlns:a16="http://schemas.microsoft.com/office/drawing/2014/main" id="{B9CC5894-8529-6A32-53A8-D1B02BC289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39624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87750" name="Line 6">
            <a:extLst>
              <a:ext uri="{FF2B5EF4-FFF2-40B4-BE49-F238E27FC236}">
                <a16:creationId xmlns:a16="http://schemas.microsoft.com/office/drawing/2014/main" id="{14DE5F09-6CD2-EB6A-2727-CD5435894D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61722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770" name="Object 2">
            <a:extLst>
              <a:ext uri="{FF2B5EF4-FFF2-40B4-BE49-F238E27FC236}">
                <a16:creationId xmlns:a16="http://schemas.microsoft.com/office/drawing/2014/main" id="{9D67FFBE-4AD2-9E9C-6B56-1D3FE18A176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14400" y="200025"/>
          <a:ext cx="7391400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417613" imgH="10174834" progId="Visio.Drawing.11">
                  <p:embed/>
                </p:oleObj>
              </mc:Choice>
              <mc:Fallback>
                <p:oleObj name="Visio" r:id="rId2" imgW="7417613" imgH="10174834" progId="Visio.Drawing.11">
                  <p:embed/>
                  <p:pic>
                    <p:nvPicPr>
                      <p:cNvPr id="288770" name="Object 2">
                        <a:extLst>
                          <a:ext uri="{FF2B5EF4-FFF2-40B4-BE49-F238E27FC236}">
                            <a16:creationId xmlns:a16="http://schemas.microsoft.com/office/drawing/2014/main" id="{9D67FFBE-4AD2-9E9C-6B56-1D3FE18A17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83" t="9537" b="47124"/>
                      <a:stretch>
                        <a:fillRect/>
                      </a:stretch>
                    </p:blipFill>
                    <p:spPr bwMode="auto">
                      <a:xfrm>
                        <a:off x="914400" y="200025"/>
                        <a:ext cx="7391400" cy="513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>
            <a:extLst>
              <a:ext uri="{FF2B5EF4-FFF2-40B4-BE49-F238E27FC236}">
                <a16:creationId xmlns:a16="http://schemas.microsoft.com/office/drawing/2014/main" id="{D4C9122D-558A-331A-93F7-DFFBF0831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Activity Diagram</a:t>
            </a:r>
          </a:p>
        </p:txBody>
      </p:sp>
      <p:sp>
        <p:nvSpPr>
          <p:cNvPr id="289795" name="Rectangle 3">
            <a:extLst>
              <a:ext uri="{FF2B5EF4-FFF2-40B4-BE49-F238E27FC236}">
                <a16:creationId xmlns:a16="http://schemas.microsoft.com/office/drawing/2014/main" id="{1FC214A0-A31E-7652-8139-C16B7B1B5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solidFill>
                  <a:srgbClr val="FF6600"/>
                </a:solidFill>
              </a:rPr>
              <a:t>workflow</a:t>
            </a:r>
            <a:r>
              <a:rPr lang="en-US" altLang="en-US"/>
              <a:t> of a use case is described using activity diagram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>
            <a:extLst>
              <a:ext uri="{FF2B5EF4-FFF2-40B4-BE49-F238E27FC236}">
                <a16:creationId xmlns:a16="http://schemas.microsoft.com/office/drawing/2014/main" id="{21C87BC0-EF90-9943-8316-FE0ECADF6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47625"/>
            <a:ext cx="8077200" cy="422275"/>
          </a:xfrm>
        </p:spPr>
        <p:txBody>
          <a:bodyPr/>
          <a:lstStyle/>
          <a:p>
            <a:r>
              <a:rPr lang="en-US" altLang="en-US" sz="16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panose="020B0604020202020204" pitchFamily="34" charset="0"/>
              </a:rPr>
              <a:t>Activity Diagram – e Commerce System</a:t>
            </a:r>
          </a:p>
        </p:txBody>
      </p:sp>
      <p:pic>
        <p:nvPicPr>
          <p:cNvPr id="290819" name="Picture 3">
            <a:extLst>
              <a:ext uri="{FF2B5EF4-FFF2-40B4-BE49-F238E27FC236}">
                <a16:creationId xmlns:a16="http://schemas.microsoft.com/office/drawing/2014/main" id="{4606549E-71D9-7FD6-525E-4E3442642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968" r="18333" b="11162"/>
          <a:stretch>
            <a:fillRect/>
          </a:stretch>
        </p:blipFill>
        <p:spPr bwMode="auto">
          <a:xfrm>
            <a:off x="1676400" y="1066800"/>
            <a:ext cx="5410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>
            <a:extLst>
              <a:ext uri="{FF2B5EF4-FFF2-40B4-BE49-F238E27FC236}">
                <a16:creationId xmlns:a16="http://schemas.microsoft.com/office/drawing/2014/main" id="{D30A5A07-65ED-B7F3-4A19-C35EFA564E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System Modeling</a:t>
            </a:r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8564C22D-0933-9BDF-26B4-D403EAF81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Structural Models</a:t>
            </a:r>
          </a:p>
          <a:p>
            <a:pPr lvl="1"/>
            <a:r>
              <a:rPr lang="en-US" altLang="en-US"/>
              <a:t>Class Diagram</a:t>
            </a:r>
          </a:p>
          <a:p>
            <a:r>
              <a:rPr lang="en-US" altLang="en-US"/>
              <a:t>Behavioral Models</a:t>
            </a:r>
          </a:p>
          <a:p>
            <a:pPr lvl="1"/>
            <a:r>
              <a:rPr lang="en-US" altLang="en-US"/>
              <a:t>Interaction Diagram (Sequence, Collaboration)</a:t>
            </a:r>
          </a:p>
          <a:p>
            <a:pPr lvl="1"/>
            <a:r>
              <a:rPr lang="en-US" altLang="en-US"/>
              <a:t>State Chart Diagram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>
            <a:extLst>
              <a:ext uri="{FF2B5EF4-FFF2-40B4-BE49-F238E27FC236}">
                <a16:creationId xmlns:a16="http://schemas.microsoft.com/office/drawing/2014/main" id="{47C1FA41-913F-81F9-9535-5A1685AF7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47625"/>
            <a:ext cx="8077200" cy="382588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Class Diagram</a:t>
            </a:r>
          </a:p>
        </p:txBody>
      </p:sp>
      <p:sp>
        <p:nvSpPr>
          <p:cNvPr id="248835" name="Rectangle 3">
            <a:extLst>
              <a:ext uri="{FF2B5EF4-FFF2-40B4-BE49-F238E27FC236}">
                <a16:creationId xmlns:a16="http://schemas.microsoft.com/office/drawing/2014/main" id="{17F06326-63D3-3560-27EF-5B94567911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Backbone of almost every object-oriented system model</a:t>
            </a:r>
          </a:p>
          <a:p>
            <a:pPr>
              <a:lnSpc>
                <a:spcPct val="90000"/>
              </a:lnSpc>
            </a:pPr>
            <a:endParaRPr lang="en-US" altLang="en-US" sz="2000"/>
          </a:p>
          <a:p>
            <a:pPr>
              <a:lnSpc>
                <a:spcPct val="90000"/>
              </a:lnSpc>
            </a:pPr>
            <a:r>
              <a:rPr lang="en-US" altLang="en-US" sz="2000"/>
              <a:t>Describes the static structure of a system</a:t>
            </a:r>
          </a:p>
          <a:p>
            <a:pPr>
              <a:lnSpc>
                <a:spcPct val="90000"/>
              </a:lnSpc>
            </a:pPr>
            <a:endParaRPr lang="en-US" altLang="en-US" sz="2000"/>
          </a:p>
          <a:p>
            <a:pPr>
              <a:lnSpc>
                <a:spcPct val="90000"/>
              </a:lnSpc>
            </a:pPr>
            <a:r>
              <a:rPr lang="en-US" altLang="en-US" sz="2000"/>
              <a:t>Provide a conceptual model of the system in terms of entities and their relationships</a:t>
            </a:r>
          </a:p>
          <a:p>
            <a:pPr>
              <a:lnSpc>
                <a:spcPct val="90000"/>
              </a:lnSpc>
            </a:pPr>
            <a:endParaRPr lang="en-US" altLang="en-US" sz="200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1400"/>
          </a:p>
          <a:p>
            <a:pPr>
              <a:lnSpc>
                <a:spcPct val="90000"/>
              </a:lnSpc>
            </a:pPr>
            <a:endParaRPr lang="en-US" altLang="en-US" sz="1800"/>
          </a:p>
          <a:p>
            <a:pPr>
              <a:lnSpc>
                <a:spcPct val="90000"/>
              </a:lnSpc>
            </a:pPr>
            <a:endParaRPr lang="en-US" altLang="en-US" sz="1800" b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>
            <a:extLst>
              <a:ext uri="{FF2B5EF4-FFF2-40B4-BE49-F238E27FC236}">
                <a16:creationId xmlns:a16="http://schemas.microsoft.com/office/drawing/2014/main" id="{DA6AD803-6A29-136A-460C-4B477F9890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47625"/>
            <a:ext cx="8077200" cy="382588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Class</a:t>
            </a:r>
          </a:p>
        </p:txBody>
      </p:sp>
      <p:sp>
        <p:nvSpPr>
          <p:cNvPr id="249859" name="Rectangle 3">
            <a:extLst>
              <a:ext uri="{FF2B5EF4-FFF2-40B4-BE49-F238E27FC236}">
                <a16:creationId xmlns:a16="http://schemas.microsoft.com/office/drawing/2014/main" id="{AD939E6C-5ABD-F9FE-B81D-A7AB58C21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800"/>
              <a:t>Each class is represented by a rectangle subdivided into three compartments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Name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Attributes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Operations</a:t>
            </a:r>
          </a:p>
          <a:p>
            <a:pPr>
              <a:lnSpc>
                <a:spcPct val="90000"/>
              </a:lnSpc>
            </a:pPr>
            <a:r>
              <a:rPr lang="en-US" altLang="en-US" sz="1800"/>
              <a:t>Modifiers are used to indicate visibility of attributes and operations.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‘+’   is used to denote </a:t>
            </a:r>
            <a:r>
              <a:rPr lang="en-US" altLang="en-US" sz="1800" i="1"/>
              <a:t>Public</a:t>
            </a:r>
            <a:r>
              <a:rPr lang="en-US" altLang="en-US" sz="1800"/>
              <a:t> visibility (everyone)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‘#’   is used to denote </a:t>
            </a:r>
            <a:r>
              <a:rPr lang="en-US" altLang="en-US" sz="1800" i="1"/>
              <a:t>Protected</a:t>
            </a:r>
            <a:r>
              <a:rPr lang="en-US" altLang="en-US" sz="1800"/>
              <a:t> visibility (friends and derived)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‘-’    is used to denote </a:t>
            </a:r>
            <a:r>
              <a:rPr lang="en-US" altLang="en-US" sz="1800" i="1"/>
              <a:t>Private</a:t>
            </a:r>
            <a:r>
              <a:rPr lang="en-US" altLang="en-US" sz="1800"/>
              <a:t> visibility (no one)</a:t>
            </a:r>
          </a:p>
          <a:p>
            <a:pPr>
              <a:lnSpc>
                <a:spcPct val="90000"/>
              </a:lnSpc>
            </a:pPr>
            <a:r>
              <a:rPr lang="en-US" altLang="en-US" sz="1800"/>
              <a:t>By default, attributes are hidden and operations are visible.</a:t>
            </a:r>
          </a:p>
          <a:p>
            <a:pPr>
              <a:lnSpc>
                <a:spcPct val="90000"/>
              </a:lnSpc>
            </a:pPr>
            <a:r>
              <a:rPr lang="en-US" altLang="en-US" sz="1800"/>
              <a:t>The last two compartments may be omitted to simplify the class diagrams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/>
          </a:p>
          <a:p>
            <a:pPr>
              <a:lnSpc>
                <a:spcPct val="90000"/>
              </a:lnSpc>
            </a:pPr>
            <a:endParaRPr lang="en-US" altLang="en-US" sz="2000" b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Text Box 2">
            <a:extLst>
              <a:ext uri="{FF2B5EF4-FFF2-40B4-BE49-F238E27FC236}">
                <a16:creationId xmlns:a16="http://schemas.microsoft.com/office/drawing/2014/main" id="{C34D190B-ABB4-B9AC-30BE-E849ED6CA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52400"/>
            <a:ext cx="541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50883" name="Text Box 3">
            <a:extLst>
              <a:ext uri="{FF2B5EF4-FFF2-40B4-BE49-F238E27FC236}">
                <a16:creationId xmlns:a16="http://schemas.microsoft.com/office/drawing/2014/main" id="{7FE0DE76-B01D-EADF-A7EF-DD65239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077200" cy="382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  Class Diagram (Relationships)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 b="0">
                <a:latin typeface="Arial" panose="020B0604020202020204" pitchFamily="34" charset="0"/>
              </a:rPr>
              <a:t>There are two kinds of Relationship</a:t>
            </a:r>
          </a:p>
          <a:p>
            <a:pPr lvl="1"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b="0">
                <a:latin typeface="Arial" panose="020B0604020202020204" pitchFamily="34" charset="0"/>
              </a:rPr>
              <a:t>Generalization (parent-child relationship)</a:t>
            </a:r>
          </a:p>
          <a:p>
            <a:pPr lvl="1"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b="0">
                <a:latin typeface="Arial" panose="020B0604020202020204" pitchFamily="34" charset="0"/>
              </a:rPr>
              <a:t>Association (student enrolls in course)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 b="0">
                <a:latin typeface="Arial" panose="020B0604020202020204" pitchFamily="34" charset="0"/>
              </a:rPr>
              <a:t>Associations can be further classified as</a:t>
            </a:r>
          </a:p>
          <a:p>
            <a:pPr lvl="1"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b="0">
                <a:latin typeface="Arial" panose="020B0604020202020204" pitchFamily="34" charset="0"/>
              </a:rPr>
              <a:t>Aggregation</a:t>
            </a:r>
          </a:p>
          <a:p>
            <a:pPr lvl="1"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b="0">
                <a:latin typeface="Arial" panose="020B0604020202020204" pitchFamily="34" charset="0"/>
              </a:rPr>
              <a:t>Composition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endParaRPr lang="en-US" altLang="en-US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>
            <a:extLst>
              <a:ext uri="{FF2B5EF4-FFF2-40B4-BE49-F238E27FC236}">
                <a16:creationId xmlns:a16="http://schemas.microsoft.com/office/drawing/2014/main" id="{CB531081-2A35-6856-238E-1E3CEBC08E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en-US" sz="18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br>
              <a:rPr lang="en-US" altLang="en-US" sz="18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n-US" altLang="en-US" sz="18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An example of Class  </a:t>
            </a:r>
            <a:br>
              <a:rPr lang="en-US" altLang="en-US" sz="18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n-US" altLang="en-US" sz="18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br>
              <a:rPr lang="en-US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endParaRPr lang="en-US" altLang="en-US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251907" name="Group 3">
            <a:extLst>
              <a:ext uri="{FF2B5EF4-FFF2-40B4-BE49-F238E27FC236}">
                <a16:creationId xmlns:a16="http://schemas.microsoft.com/office/drawing/2014/main" id="{DC754AFF-3A0B-1108-80EF-8D36EF71D732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251075"/>
            <a:ext cx="5734050" cy="3497263"/>
            <a:chOff x="1248" y="1418"/>
            <a:chExt cx="3612" cy="2203"/>
          </a:xfrm>
        </p:grpSpPr>
        <p:sp>
          <p:nvSpPr>
            <p:cNvPr id="251908" name="Rectangle 4">
              <a:extLst>
                <a:ext uri="{FF2B5EF4-FFF2-40B4-BE49-F238E27FC236}">
                  <a16:creationId xmlns:a16="http://schemas.microsoft.com/office/drawing/2014/main" id="{3A571EE8-F037-06E3-94CE-59E381144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385"/>
              <a:ext cx="1968" cy="1071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251909" name="Rectangle 5">
              <a:extLst>
                <a:ext uri="{FF2B5EF4-FFF2-40B4-BE49-F238E27FC236}">
                  <a16:creationId xmlns:a16="http://schemas.microsoft.com/office/drawing/2014/main" id="{B1254882-17A6-345C-C35A-64E9E3A53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09"/>
              <a:ext cx="1968" cy="57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251910" name="Rectangle 6">
              <a:extLst>
                <a:ext uri="{FF2B5EF4-FFF2-40B4-BE49-F238E27FC236}">
                  <a16:creationId xmlns:a16="http://schemas.microsoft.com/office/drawing/2014/main" id="{274644EB-BE1B-5FBB-D677-0CE16FD3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473"/>
              <a:ext cx="1968" cy="336"/>
            </a:xfrm>
            <a:prstGeom prst="rect">
              <a:avLst/>
            </a:prstGeom>
            <a:solidFill>
              <a:srgbClr val="FF7C80"/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251911" name="Text Box 7">
              <a:extLst>
                <a:ext uri="{FF2B5EF4-FFF2-40B4-BE49-F238E27FC236}">
                  <a16:creationId xmlns:a16="http://schemas.microsoft.com/office/drawing/2014/main" id="{28A8ED7F-177A-D92F-C97C-7B0D5D4891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21"/>
              <a:ext cx="1712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en-US" sz="2800" b="0">
                  <a:latin typeface="Arial" panose="020B0604020202020204" pitchFamily="34" charset="0"/>
                </a:rPr>
                <a:t> Account_Name</a:t>
              </a:r>
            </a:p>
          </p:txBody>
        </p:sp>
        <p:sp>
          <p:nvSpPr>
            <p:cNvPr id="251912" name="Text Box 8">
              <a:extLst>
                <a:ext uri="{FF2B5EF4-FFF2-40B4-BE49-F238E27FC236}">
                  <a16:creationId xmlns:a16="http://schemas.microsoft.com/office/drawing/2014/main" id="{9EA5B5F1-8A8C-9055-06A0-E09985277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0" y="1822"/>
              <a:ext cx="1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endParaRPr lang="en-US" altLang="en-US" sz="2800" b="0">
                <a:latin typeface="Arial" panose="020B0604020202020204" pitchFamily="34" charset="0"/>
              </a:endParaRPr>
            </a:p>
          </p:txBody>
        </p:sp>
        <p:sp>
          <p:nvSpPr>
            <p:cNvPr id="251913" name="Text Box 9">
              <a:extLst>
                <a:ext uri="{FF2B5EF4-FFF2-40B4-BE49-F238E27FC236}">
                  <a16:creationId xmlns:a16="http://schemas.microsoft.com/office/drawing/2014/main" id="{9DFD5138-2BCD-61E3-8809-3D9AFFF60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776"/>
              <a:ext cx="1750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en-US" sz="2800" b="0">
                  <a:latin typeface="Arial" panose="020B0604020202020204" pitchFamily="34" charset="0"/>
                </a:rPr>
                <a:t>- Custom_Name</a:t>
              </a:r>
            </a:p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en-US" sz="2800" b="0">
                  <a:latin typeface="Arial" panose="020B0604020202020204" pitchFamily="34" charset="0"/>
                </a:rPr>
                <a:t>- Balance</a:t>
              </a:r>
            </a:p>
          </p:txBody>
        </p:sp>
        <p:sp>
          <p:nvSpPr>
            <p:cNvPr id="251914" name="Text Box 10">
              <a:extLst>
                <a:ext uri="{FF2B5EF4-FFF2-40B4-BE49-F238E27FC236}">
                  <a16:creationId xmlns:a16="http://schemas.microsoft.com/office/drawing/2014/main" id="{5F58193D-6025-FAD8-2333-248004600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2433"/>
              <a:ext cx="1532" cy="1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290513" indent="-290513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en-US" sz="2800" b="0">
                  <a:latin typeface="Arial" panose="020B0604020202020204" pitchFamily="34" charset="0"/>
                </a:rPr>
                <a:t>+AddFunds( )</a:t>
              </a:r>
            </a:p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en-US" sz="2800" b="0">
                  <a:latin typeface="Arial" panose="020B0604020202020204" pitchFamily="34" charset="0"/>
                </a:rPr>
                <a:t>+WithDraw( )</a:t>
              </a:r>
            </a:p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en-US" sz="2800" b="0">
                  <a:latin typeface="Arial" panose="020B0604020202020204" pitchFamily="34" charset="0"/>
                </a:rPr>
                <a:t>+Transfer( )</a:t>
              </a:r>
            </a:p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endParaRPr lang="en-US" altLang="en-US" sz="2800" b="0">
                <a:latin typeface="Arial" panose="020B0604020202020204" pitchFamily="34" charset="0"/>
              </a:endParaRPr>
            </a:p>
          </p:txBody>
        </p:sp>
        <p:sp>
          <p:nvSpPr>
            <p:cNvPr id="251915" name="Text Box 11">
              <a:extLst>
                <a:ext uri="{FF2B5EF4-FFF2-40B4-BE49-F238E27FC236}">
                  <a16:creationId xmlns:a16="http://schemas.microsoft.com/office/drawing/2014/main" id="{19FD12B2-DE7E-B64F-113A-2B368112A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3" y="1418"/>
              <a:ext cx="641" cy="277"/>
            </a:xfrm>
            <a:prstGeom prst="rect">
              <a:avLst/>
            </a:prstGeom>
            <a:solidFill>
              <a:schemeClr val="tx1"/>
            </a:solidFill>
            <a:ln w="19050" algn="ctr">
              <a:solidFill>
                <a:schemeClr val="accent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en-US" b="0">
                  <a:solidFill>
                    <a:schemeClr val="accent1"/>
                  </a:solidFill>
                  <a:latin typeface="Arial" panose="020B0604020202020204" pitchFamily="34" charset="0"/>
                </a:rPr>
                <a:t>Name</a:t>
              </a:r>
            </a:p>
          </p:txBody>
        </p:sp>
        <p:sp>
          <p:nvSpPr>
            <p:cNvPr id="251916" name="Text Box 12">
              <a:extLst>
                <a:ext uri="{FF2B5EF4-FFF2-40B4-BE49-F238E27FC236}">
                  <a16:creationId xmlns:a16="http://schemas.microsoft.com/office/drawing/2014/main" id="{0D7FDA94-001C-A420-04B2-F186ADDFA0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976"/>
              <a:ext cx="939" cy="277"/>
            </a:xfrm>
            <a:prstGeom prst="rect">
              <a:avLst/>
            </a:prstGeom>
            <a:solidFill>
              <a:schemeClr val="tx1"/>
            </a:solidFill>
            <a:ln w="19050" algn="ctr">
              <a:solidFill>
                <a:srgbClr val="FF9900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en-US" b="0">
                  <a:solidFill>
                    <a:schemeClr val="folHlink"/>
                  </a:solidFill>
                  <a:latin typeface="Arial" panose="020B0604020202020204" pitchFamily="34" charset="0"/>
                </a:rPr>
                <a:t>Attributes</a:t>
              </a:r>
            </a:p>
          </p:txBody>
        </p:sp>
        <p:sp>
          <p:nvSpPr>
            <p:cNvPr id="251917" name="Text Box 13">
              <a:extLst>
                <a:ext uri="{FF2B5EF4-FFF2-40B4-BE49-F238E27FC236}">
                  <a16:creationId xmlns:a16="http://schemas.microsoft.com/office/drawing/2014/main" id="{A28DFE5C-8447-69B4-5B85-800595691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2504"/>
              <a:ext cx="1068" cy="277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90513" indent="-290513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CC0000"/>
                </a:buClr>
              </a:pPr>
              <a:r>
                <a:rPr lang="en-US" altLang="en-US" b="0">
                  <a:latin typeface="Arial" panose="020B0604020202020204" pitchFamily="34" charset="0"/>
                </a:rPr>
                <a:t>Operations</a:t>
              </a:r>
            </a:p>
          </p:txBody>
        </p:sp>
        <p:sp>
          <p:nvSpPr>
            <p:cNvPr id="251918" name="Line 14">
              <a:extLst>
                <a:ext uri="{FF2B5EF4-FFF2-40B4-BE49-F238E27FC236}">
                  <a16:creationId xmlns:a16="http://schemas.microsoft.com/office/drawing/2014/main" id="{10745C47-7264-38FE-E541-9E585E840A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1569"/>
              <a:ext cx="576" cy="9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251919" name="Line 15">
              <a:extLst>
                <a:ext uri="{FF2B5EF4-FFF2-40B4-BE49-F238E27FC236}">
                  <a16:creationId xmlns:a16="http://schemas.microsoft.com/office/drawing/2014/main" id="{8C3F0BE6-F8B7-4F6D-5854-0BC3AC13DA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097"/>
              <a:ext cx="576" cy="96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251920" name="Line 16">
              <a:extLst>
                <a:ext uri="{FF2B5EF4-FFF2-40B4-BE49-F238E27FC236}">
                  <a16:creationId xmlns:a16="http://schemas.microsoft.com/office/drawing/2014/main" id="{F051E318-92A1-38A2-38E3-841030A6E9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625"/>
              <a:ext cx="57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IN"/>
            </a:p>
          </p:txBody>
        </p:sp>
        <p:sp>
          <p:nvSpPr>
            <p:cNvPr id="251921" name="Rectangle 17">
              <a:extLst>
                <a:ext uri="{FF2B5EF4-FFF2-40B4-BE49-F238E27FC236}">
                  <a16:creationId xmlns:a16="http://schemas.microsoft.com/office/drawing/2014/main" id="{26E36B41-394F-EAA6-E674-9FB4B4A23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425"/>
              <a:ext cx="216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1FF07E9F-62A3-389D-9446-73E9F6193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/>
              <a:t>Association Relationship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73552952-53AD-E827-E70B-2A8EF78DA20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4038600" cy="4525963"/>
          </a:xfrm>
        </p:spPr>
        <p:txBody>
          <a:bodyPr/>
          <a:lstStyle/>
          <a:p>
            <a:r>
              <a:rPr lang="en-US" altLang="en-US" sz="1600"/>
              <a:t>Association is the most common relationship in a class diagram</a:t>
            </a:r>
          </a:p>
          <a:p>
            <a:r>
              <a:rPr lang="en-US" altLang="en-US" sz="1600"/>
              <a:t>Association shows relationship between instances of the classes</a:t>
            </a:r>
          </a:p>
          <a:p>
            <a:r>
              <a:rPr lang="en-US" altLang="en-US" sz="1600"/>
              <a:t>Association could have</a:t>
            </a:r>
          </a:p>
          <a:p>
            <a:pPr lvl="1"/>
            <a:r>
              <a:rPr lang="en-US" altLang="en-US" sz="1400"/>
              <a:t>Name</a:t>
            </a:r>
          </a:p>
          <a:p>
            <a:pPr lvl="1"/>
            <a:r>
              <a:rPr lang="en-US" altLang="en-US" sz="1400"/>
              <a:t>End Names (Roles)</a:t>
            </a:r>
          </a:p>
          <a:p>
            <a:pPr lvl="1"/>
            <a:r>
              <a:rPr lang="en-US" altLang="en-US" sz="1400"/>
              <a:t>Multiplicity</a:t>
            </a:r>
          </a:p>
          <a:p>
            <a:pPr lvl="1"/>
            <a:r>
              <a:rPr lang="en-US" altLang="en-US" sz="1400"/>
              <a:t>Navigability</a:t>
            </a:r>
          </a:p>
          <a:p>
            <a:endParaRPr lang="en-US" altLang="en-US" sz="1600"/>
          </a:p>
          <a:p>
            <a:endParaRPr lang="en-US" altLang="en-US" sz="2000"/>
          </a:p>
        </p:txBody>
      </p:sp>
      <p:graphicFrame>
        <p:nvGraphicFramePr>
          <p:cNvPr id="252932" name="Object 4">
            <a:extLst>
              <a:ext uri="{FF2B5EF4-FFF2-40B4-BE49-F238E27FC236}">
                <a16:creationId xmlns:a16="http://schemas.microsoft.com/office/drawing/2014/main" id="{AA995611-74BC-D837-AAFC-18455BCBE4AA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581400" y="3962400"/>
          <a:ext cx="52578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065825" imgH="4437583" progId="Visio.Drawing.11">
                  <p:embed/>
                </p:oleObj>
              </mc:Choice>
              <mc:Fallback>
                <p:oleObj name="Visio" r:id="rId2" imgW="6065825" imgH="4437583" progId="Visio.Drawing.11">
                  <p:embed/>
                  <p:pic>
                    <p:nvPicPr>
                      <p:cNvPr id="252932" name="Object 4">
                        <a:extLst>
                          <a:ext uri="{FF2B5EF4-FFF2-40B4-BE49-F238E27FC236}">
                            <a16:creationId xmlns:a16="http://schemas.microsoft.com/office/drawing/2014/main" id="{AA995611-74BC-D837-AAFC-18455BCBE4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867" t="81731"/>
                      <a:stretch>
                        <a:fillRect/>
                      </a:stretch>
                    </p:blipFill>
                    <p:spPr bwMode="auto">
                      <a:xfrm>
                        <a:off x="3581400" y="3962400"/>
                        <a:ext cx="52578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3" name="Line 5">
            <a:extLst>
              <a:ext uri="{FF2B5EF4-FFF2-40B4-BE49-F238E27FC236}">
                <a16:creationId xmlns:a16="http://schemas.microsoft.com/office/drawing/2014/main" id="{8957124D-FD4B-069C-D485-BBAA06B11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5052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2934" name="Text Box 6">
            <a:extLst>
              <a:ext uri="{FF2B5EF4-FFF2-40B4-BE49-F238E27FC236}">
                <a16:creationId xmlns:a16="http://schemas.microsoft.com/office/drawing/2014/main" id="{CF946FA5-F7AC-2D35-D4A2-C313CCAA7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925" y="3236913"/>
            <a:ext cx="202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0">
                <a:solidFill>
                  <a:srgbClr val="FF0000"/>
                </a:solidFill>
                <a:latin typeface="Arial" panose="020B0604020202020204" pitchFamily="34" charset="0"/>
              </a:rPr>
              <a:t>Association Name</a:t>
            </a:r>
          </a:p>
        </p:txBody>
      </p:sp>
      <p:sp>
        <p:nvSpPr>
          <p:cNvPr id="252935" name="Line 7">
            <a:extLst>
              <a:ext uri="{FF2B5EF4-FFF2-40B4-BE49-F238E27FC236}">
                <a16:creationId xmlns:a16="http://schemas.microsoft.com/office/drawing/2014/main" id="{B1848EB5-6994-9441-5C5A-029120D0EB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6600" y="38862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2936" name="Text Box 8">
            <a:extLst>
              <a:ext uri="{FF2B5EF4-FFF2-40B4-BE49-F238E27FC236}">
                <a16:creationId xmlns:a16="http://schemas.microsoft.com/office/drawing/2014/main" id="{ADA0823D-323C-D976-C4DE-731D07934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25" y="3617913"/>
            <a:ext cx="65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0">
                <a:solidFill>
                  <a:srgbClr val="FF0000"/>
                </a:solidFill>
                <a:latin typeface="Arial" panose="020B0604020202020204" pitchFamily="34" charset="0"/>
              </a:rPr>
              <a:t>Role</a:t>
            </a:r>
          </a:p>
        </p:txBody>
      </p:sp>
      <p:sp>
        <p:nvSpPr>
          <p:cNvPr id="252937" name="Line 9">
            <a:extLst>
              <a:ext uri="{FF2B5EF4-FFF2-40B4-BE49-F238E27FC236}">
                <a16:creationId xmlns:a16="http://schemas.microsoft.com/office/drawing/2014/main" id="{523EE774-06A2-8978-0133-64F960DFEA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5181600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2938" name="Text Box 10">
            <a:extLst>
              <a:ext uri="{FF2B5EF4-FFF2-40B4-BE49-F238E27FC236}">
                <a16:creationId xmlns:a16="http://schemas.microsoft.com/office/drawing/2014/main" id="{C506384D-5BF7-99EB-5666-DBBCA4CC5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8674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0">
                <a:solidFill>
                  <a:srgbClr val="FF0000"/>
                </a:solidFill>
                <a:latin typeface="Arial" panose="020B0604020202020204" pitchFamily="34" charset="0"/>
              </a:rPr>
              <a:t>Multiplicity</a:t>
            </a:r>
          </a:p>
        </p:txBody>
      </p:sp>
      <p:sp>
        <p:nvSpPr>
          <p:cNvPr id="252939" name="Line 11">
            <a:extLst>
              <a:ext uri="{FF2B5EF4-FFF2-40B4-BE49-F238E27FC236}">
                <a16:creationId xmlns:a16="http://schemas.microsoft.com/office/drawing/2014/main" id="{BEC616C1-6A47-01BA-0E9B-0071D8EC67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4800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2940" name="Text Box 12">
            <a:extLst>
              <a:ext uri="{FF2B5EF4-FFF2-40B4-BE49-F238E27FC236}">
                <a16:creationId xmlns:a16="http://schemas.microsoft.com/office/drawing/2014/main" id="{6C2F8963-FB3A-5308-14B0-35AE7620D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867400"/>
            <a:ext cx="1200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0">
                <a:solidFill>
                  <a:srgbClr val="FF0000"/>
                </a:solidFill>
                <a:latin typeface="Arial" panose="020B0604020202020204" pitchFamily="34" charset="0"/>
              </a:rPr>
              <a:t>Navigable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123825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Data Definition Language (DDL)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103313"/>
            <a:ext cx="7661275" cy="4845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Specification notation for defining the database schema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sz="2000">
                <a:ea typeface="ＭＳ Ｐゴシック" pitchFamily="34" charset="-128"/>
              </a:rPr>
              <a:t>Example:	</a:t>
            </a:r>
            <a:r>
              <a:rPr lang="en-US" sz="2000" b="1">
                <a:ea typeface="ＭＳ Ｐゴシック" pitchFamily="34" charset="-128"/>
              </a:rPr>
              <a:t>create table</a:t>
            </a:r>
            <a:r>
              <a:rPr lang="en-US" sz="2000">
                <a:ea typeface="ＭＳ Ｐゴシック" pitchFamily="34" charset="-128"/>
              </a:rPr>
              <a:t> </a:t>
            </a:r>
            <a:r>
              <a:rPr lang="en-US" sz="2000" i="1">
                <a:ea typeface="ＭＳ Ｐゴシック" pitchFamily="34" charset="-128"/>
              </a:rPr>
              <a:t>instructor</a:t>
            </a:r>
            <a:r>
              <a:rPr lang="en-US" sz="2000">
                <a:ea typeface="ＭＳ Ｐゴシック" pitchFamily="34" charset="-128"/>
              </a:rPr>
              <a:t> (</a:t>
            </a:r>
            <a:br>
              <a:rPr lang="en-US" sz="2000">
                <a:ea typeface="ＭＳ Ｐゴシック" pitchFamily="34" charset="-128"/>
              </a:rPr>
            </a:br>
            <a:r>
              <a:rPr lang="en-US" sz="2000">
                <a:ea typeface="ＭＳ Ｐゴシック" pitchFamily="34" charset="-128"/>
              </a:rPr>
              <a:t>                             </a:t>
            </a:r>
            <a:r>
              <a:rPr lang="en-US" sz="2000" i="1">
                <a:ea typeface="ＭＳ Ｐゴシック" pitchFamily="34" charset="-128"/>
              </a:rPr>
              <a:t>ID</a:t>
            </a:r>
            <a:r>
              <a:rPr lang="en-US" sz="2000">
                <a:ea typeface="ＭＳ Ｐゴシック" pitchFamily="34" charset="-128"/>
              </a:rPr>
              <a:t>                </a:t>
            </a:r>
            <a:r>
              <a:rPr lang="en-US" sz="2000" b="1">
                <a:ea typeface="ＭＳ Ｐゴシック" pitchFamily="34" charset="-128"/>
              </a:rPr>
              <a:t>char</a:t>
            </a:r>
            <a:r>
              <a:rPr lang="en-US" sz="2000">
                <a:ea typeface="ＭＳ Ｐゴシック" pitchFamily="34" charset="-128"/>
              </a:rPr>
              <a:t>(5),</a:t>
            </a:r>
            <a:br>
              <a:rPr lang="en-US" sz="2000">
                <a:ea typeface="ＭＳ Ｐゴシック" pitchFamily="34" charset="-128"/>
              </a:rPr>
            </a:br>
            <a:r>
              <a:rPr lang="en-US" sz="2000">
                <a:ea typeface="ＭＳ Ｐゴシック" pitchFamily="34" charset="-128"/>
              </a:rPr>
              <a:t>                             </a:t>
            </a:r>
            <a:r>
              <a:rPr lang="en-US" sz="2000" i="1">
                <a:ea typeface="ＭＳ Ｐゴシック" pitchFamily="34" charset="-128"/>
              </a:rPr>
              <a:t>name           </a:t>
            </a:r>
            <a:r>
              <a:rPr lang="en-US" sz="2000" b="1">
                <a:ea typeface="ＭＳ Ｐゴシック" pitchFamily="34" charset="-128"/>
              </a:rPr>
              <a:t>varchar</a:t>
            </a:r>
            <a:r>
              <a:rPr lang="en-US" sz="2000">
                <a:ea typeface="ＭＳ Ｐゴシック" pitchFamily="34" charset="-128"/>
              </a:rPr>
              <a:t>(20)</a:t>
            </a:r>
            <a:r>
              <a:rPr lang="en-US" sz="2000" b="1">
                <a:ea typeface="ＭＳ Ｐゴシック" pitchFamily="34" charset="-128"/>
              </a:rPr>
              <a:t>,</a:t>
            </a:r>
            <a:br>
              <a:rPr lang="en-US" sz="2000" b="1" i="1">
                <a:ea typeface="ＭＳ Ｐゴシック" pitchFamily="34" charset="-128"/>
              </a:rPr>
            </a:br>
            <a:r>
              <a:rPr lang="en-US" sz="2000" b="1" i="1">
                <a:ea typeface="ＭＳ Ｐゴシック" pitchFamily="34" charset="-128"/>
              </a:rPr>
              <a:t>                             </a:t>
            </a:r>
            <a:r>
              <a:rPr lang="en-US" sz="2000" i="1">
                <a:ea typeface="ＭＳ Ｐゴシック" pitchFamily="34" charset="-128"/>
              </a:rPr>
              <a:t>dept_name  </a:t>
            </a:r>
            <a:r>
              <a:rPr lang="en-US" sz="2000" b="1">
                <a:ea typeface="ＭＳ Ｐゴシック" pitchFamily="34" charset="-128"/>
              </a:rPr>
              <a:t>varchar</a:t>
            </a:r>
            <a:r>
              <a:rPr lang="en-US" sz="2000">
                <a:ea typeface="ＭＳ Ｐゴシック" pitchFamily="34" charset="-128"/>
              </a:rPr>
              <a:t>(20),</a:t>
            </a:r>
            <a:br>
              <a:rPr lang="en-US" sz="2000">
                <a:ea typeface="ＭＳ Ｐゴシック" pitchFamily="34" charset="-128"/>
              </a:rPr>
            </a:br>
            <a:r>
              <a:rPr lang="en-US" sz="2000">
                <a:ea typeface="ＭＳ Ｐゴシック" pitchFamily="34" charset="-128"/>
              </a:rPr>
              <a:t>                             </a:t>
            </a:r>
            <a:r>
              <a:rPr lang="en-US" sz="2000" i="1">
                <a:ea typeface="ＭＳ Ｐゴシック" pitchFamily="34" charset="-128"/>
              </a:rPr>
              <a:t>salary</a:t>
            </a:r>
            <a:r>
              <a:rPr lang="en-US" sz="2000">
                <a:ea typeface="ＭＳ Ｐゴシック" pitchFamily="34" charset="-128"/>
              </a:rPr>
              <a:t>           </a:t>
            </a:r>
            <a:r>
              <a:rPr lang="en-US" sz="2000" b="1">
                <a:ea typeface="ＭＳ Ｐゴシック" pitchFamily="34" charset="-128"/>
              </a:rPr>
              <a:t>numeric</a:t>
            </a:r>
            <a:r>
              <a:rPr lang="en-US" sz="2000">
                <a:ea typeface="ＭＳ Ｐゴシック" pitchFamily="34" charset="-128"/>
              </a:rPr>
              <a:t>(8,2))</a:t>
            </a:r>
          </a:p>
          <a:p>
            <a:pPr>
              <a:lnSpc>
                <a:spcPct val="90000"/>
              </a:lnSpc>
            </a:pPr>
            <a:r>
              <a:rPr lang="en-US" sz="2000"/>
              <a:t>DDL compiler generates a set of tables</a:t>
            </a:r>
            <a:endParaRPr lang="en-US" sz="2000" i="1"/>
          </a:p>
          <a:p>
            <a:pPr>
              <a:lnSpc>
                <a:spcPct val="90000"/>
              </a:lnSpc>
            </a:pPr>
            <a:r>
              <a:rPr lang="en-US" sz="2000"/>
              <a:t>Data dictionary contains metadata (i.e., data about data)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a typeface="ＭＳ Ｐゴシック" pitchFamily="34" charset="-128"/>
              </a:rPr>
              <a:t>Database schema</a:t>
            </a:r>
          </a:p>
          <a:p>
            <a:pPr lvl="2">
              <a:lnSpc>
                <a:spcPct val="90000"/>
              </a:lnSpc>
            </a:pPr>
            <a:r>
              <a:rPr lang="en-US" sz="2000">
                <a:ea typeface="ＭＳ Ｐゴシック" pitchFamily="34" charset="-128"/>
              </a:rPr>
              <a:t>Which tables are present, what are their attributes, …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a typeface="ＭＳ Ｐゴシック" pitchFamily="34" charset="-128"/>
              </a:rPr>
              <a:t>Integrity constraints</a:t>
            </a:r>
          </a:p>
          <a:p>
            <a:pPr lvl="2">
              <a:lnSpc>
                <a:spcPct val="90000"/>
              </a:lnSpc>
            </a:pPr>
            <a:r>
              <a:rPr lang="en-US" sz="2000">
                <a:ea typeface="ＭＳ Ｐゴシック" pitchFamily="34" charset="-128"/>
              </a:rPr>
              <a:t>Which attributes are primary keys, foreign keys, …</a:t>
            </a:r>
          </a:p>
        </p:txBody>
      </p:sp>
    </p:spTree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ABBD84DF-9D7F-776D-C0FA-CC13FC4F78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/>
              <a:t>Multiplicity and Roles 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C82105E7-6CCC-31E0-8864-BD422C52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254250"/>
            <a:ext cx="17526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253956" name="Text Box 4">
            <a:extLst>
              <a:ext uri="{FF2B5EF4-FFF2-40B4-BE49-F238E27FC236}">
                <a16:creationId xmlns:a16="http://schemas.microsoft.com/office/drawing/2014/main" id="{96D6C749-8DBC-FCBA-756F-1518E62E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2514600"/>
            <a:ext cx="11668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University</a:t>
            </a:r>
          </a:p>
        </p:txBody>
      </p:sp>
      <p:sp>
        <p:nvSpPr>
          <p:cNvPr id="253957" name="Rectangle 5">
            <a:extLst>
              <a:ext uri="{FF2B5EF4-FFF2-40B4-BE49-F238E27FC236}">
                <a16:creationId xmlns:a16="http://schemas.microsoft.com/office/drawing/2014/main" id="{AA2B643E-7285-A454-A963-A308A4DDC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75" y="2254250"/>
            <a:ext cx="17526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253958" name="Text Box 6">
            <a:extLst>
              <a:ext uri="{FF2B5EF4-FFF2-40B4-BE49-F238E27FC236}">
                <a16:creationId xmlns:a16="http://schemas.microsoft.com/office/drawing/2014/main" id="{8A8ED52C-6426-BDAA-CEDF-882D50164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0" y="2514600"/>
            <a:ext cx="871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Person</a:t>
            </a:r>
          </a:p>
        </p:txBody>
      </p:sp>
      <p:sp>
        <p:nvSpPr>
          <p:cNvPr id="253959" name="Line 7">
            <a:extLst>
              <a:ext uri="{FF2B5EF4-FFF2-40B4-BE49-F238E27FC236}">
                <a16:creationId xmlns:a16="http://schemas.microsoft.com/office/drawing/2014/main" id="{2A867209-BDAA-94B0-4C6D-7E748B810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4400" y="240665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253960" name="Text Box 8">
            <a:extLst>
              <a:ext uri="{FF2B5EF4-FFF2-40B4-BE49-F238E27FC236}">
                <a16:creationId xmlns:a16="http://schemas.microsoft.com/office/drawing/2014/main" id="{47E0697B-9AE7-DC9D-8B55-C501D107F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8525" y="200977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160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53961" name="Text Box 9">
            <a:extLst>
              <a:ext uri="{FF2B5EF4-FFF2-40B4-BE49-F238E27FC236}">
                <a16:creationId xmlns:a16="http://schemas.microsoft.com/office/drawing/2014/main" id="{57D3AA0B-7121-F3DD-E28F-962F0972B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2025650"/>
            <a:ext cx="263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1600">
                <a:solidFill>
                  <a:schemeClr val="accent2"/>
                </a:solidFill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253962" name="Text Box 10">
            <a:extLst>
              <a:ext uri="{FF2B5EF4-FFF2-40B4-BE49-F238E27FC236}">
                <a16:creationId xmlns:a16="http://schemas.microsoft.com/office/drawing/2014/main" id="{74BB3090-157B-AD97-C2DE-007AAF8BA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4038600"/>
            <a:ext cx="3924300" cy="2236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Multiplicity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200" u="sng">
                <a:latin typeface="Arial" panose="020B0604020202020204" pitchFamily="34" charset="0"/>
              </a:rPr>
              <a:t>Symbol	Meaning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200">
                <a:latin typeface="Arial" panose="020B0604020202020204" pitchFamily="34" charset="0"/>
              </a:rPr>
              <a:t>1		One and only one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200">
                <a:latin typeface="Arial" panose="020B0604020202020204" pitchFamily="34" charset="0"/>
              </a:rPr>
              <a:t>0..1		Zero or one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200">
                <a:latin typeface="Arial" panose="020B0604020202020204" pitchFamily="34" charset="0"/>
              </a:rPr>
              <a:t>M..N		From M to N (natural language)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200">
                <a:latin typeface="Arial" panose="020B0604020202020204" pitchFamily="34" charset="0"/>
              </a:rPr>
              <a:t>*		From zero to any positive integer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200">
                <a:latin typeface="Arial" panose="020B0604020202020204" pitchFamily="34" charset="0"/>
              </a:rPr>
              <a:t>0..*		From zero to any positive integer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200">
                <a:latin typeface="Arial" panose="020B0604020202020204" pitchFamily="34" charset="0"/>
              </a:rPr>
              <a:t>1..*		From one to any positive integer</a:t>
            </a:r>
          </a:p>
        </p:txBody>
      </p:sp>
      <p:sp>
        <p:nvSpPr>
          <p:cNvPr id="253963" name="Text Box 11">
            <a:extLst>
              <a:ext uri="{FF2B5EF4-FFF2-40B4-BE49-F238E27FC236}">
                <a16:creationId xmlns:a16="http://schemas.microsoft.com/office/drawing/2014/main" id="{8DC69EF5-1FB9-D1E7-FF8A-0FA5053A8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371600"/>
            <a:ext cx="623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Role</a:t>
            </a:r>
          </a:p>
        </p:txBody>
      </p:sp>
      <p:sp>
        <p:nvSpPr>
          <p:cNvPr id="253964" name="Line 12">
            <a:extLst>
              <a:ext uri="{FF2B5EF4-FFF2-40B4-BE49-F238E27FC236}">
                <a16:creationId xmlns:a16="http://schemas.microsoft.com/office/drawing/2014/main" id="{73EC8412-41BE-B9A3-8C54-9BC2D17BE9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5600" y="16002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253965" name="Text Box 13">
            <a:extLst>
              <a:ext uri="{FF2B5EF4-FFF2-40B4-BE49-F238E27FC236}">
                <a16:creationId xmlns:a16="http://schemas.microsoft.com/office/drawing/2014/main" id="{50F9587A-A475-D1CA-5EE9-026187E32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495800"/>
            <a:ext cx="3657600" cy="1409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Role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1400" i="1">
                <a:latin typeface="Arial" panose="020B0604020202020204" pitchFamily="34" charset="0"/>
              </a:rPr>
              <a:t>A given student belongs to a single university;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1400" i="1">
                <a:latin typeface="Arial" panose="020B0604020202020204" pitchFamily="34" charset="0"/>
              </a:rPr>
              <a:t>An university can have zero to any number of students</a:t>
            </a:r>
          </a:p>
        </p:txBody>
      </p:sp>
      <p:sp>
        <p:nvSpPr>
          <p:cNvPr id="253966" name="Text Box 14">
            <a:extLst>
              <a:ext uri="{FF2B5EF4-FFF2-40B4-BE49-F238E27FC236}">
                <a16:creationId xmlns:a16="http://schemas.microsoft.com/office/drawing/2014/main" id="{F625CC40-F268-53F9-1F34-EFE186994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676400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student</a:t>
            </a:r>
          </a:p>
        </p:txBody>
      </p:sp>
      <p:sp>
        <p:nvSpPr>
          <p:cNvPr id="253967" name="Text Box 15">
            <a:extLst>
              <a:ext uri="{FF2B5EF4-FFF2-40B4-BE49-F238E27FC236}">
                <a16:creationId xmlns:a16="http://schemas.microsoft.com/office/drawing/2014/main" id="{DA95BE60-8062-09AE-CBE3-5B1DE9CE0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1179513"/>
            <a:ext cx="1377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Multiplicity</a:t>
            </a:r>
          </a:p>
        </p:txBody>
      </p:sp>
      <p:sp>
        <p:nvSpPr>
          <p:cNvPr id="253968" name="Line 16">
            <a:extLst>
              <a:ext uri="{FF2B5EF4-FFF2-40B4-BE49-F238E27FC236}">
                <a16:creationId xmlns:a16="http://schemas.microsoft.com/office/drawing/2014/main" id="{8FCA85D4-9016-9E09-A019-FCB47BFF3D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1524000"/>
            <a:ext cx="76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3969" name="Line 17">
            <a:extLst>
              <a:ext uri="{FF2B5EF4-FFF2-40B4-BE49-F238E27FC236}">
                <a16:creationId xmlns:a16="http://schemas.microsoft.com/office/drawing/2014/main" id="{5EC6E510-1892-7728-15EB-F6194767C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1600200"/>
            <a:ext cx="2286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>
            <a:extLst>
              <a:ext uri="{FF2B5EF4-FFF2-40B4-BE49-F238E27FC236}">
                <a16:creationId xmlns:a16="http://schemas.microsoft.com/office/drawing/2014/main" id="{4BE706C6-94C2-8005-4B57-477A295BB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47625"/>
            <a:ext cx="8077200" cy="382588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Whole – Part Relationship</a:t>
            </a:r>
          </a:p>
        </p:txBody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2CFF7334-76B5-C192-BB5F-C4F03F53EF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sz="1800"/>
              <a:t>Association shows structural relationship between two classes, conceptually at peer level (Employee works for Employer)</a:t>
            </a:r>
          </a:p>
          <a:p>
            <a:endParaRPr lang="en-US" altLang="en-US" sz="1800"/>
          </a:p>
          <a:p>
            <a:r>
              <a:rPr lang="en-US" altLang="en-US" sz="1800"/>
              <a:t>Sometimes the relationship could be “whole-part” or “has” (e.g. A car has engine, A Company has Departments)</a:t>
            </a:r>
          </a:p>
          <a:p>
            <a:endParaRPr lang="en-US" altLang="en-US" sz="1800"/>
          </a:p>
          <a:p>
            <a:r>
              <a:rPr lang="en-US" altLang="en-US" sz="1800"/>
              <a:t>This is represented using </a:t>
            </a:r>
            <a:r>
              <a:rPr lang="en-US" altLang="en-US" sz="1800">
                <a:solidFill>
                  <a:srgbClr val="FF0000"/>
                </a:solidFill>
              </a:rPr>
              <a:t>aggregation</a:t>
            </a:r>
            <a:r>
              <a:rPr lang="en-US" altLang="en-US" sz="1800"/>
              <a:t> or </a:t>
            </a:r>
            <a:r>
              <a:rPr lang="en-US" altLang="en-US" sz="1800">
                <a:solidFill>
                  <a:srgbClr val="FF0000"/>
                </a:solidFill>
              </a:rPr>
              <a:t>composition</a:t>
            </a:r>
          </a:p>
          <a:p>
            <a:endParaRPr lang="en-US" altLang="en-US" sz="3200" b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0AA8CDDF-E8B0-7865-0772-7ACCA4109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457200"/>
            <a:ext cx="7772400" cy="5334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altLang="en-US" sz="2400"/>
              <a:t>Class Relationships: </a:t>
            </a:r>
            <a:r>
              <a:rPr lang="en-US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Aggregation</a:t>
            </a:r>
          </a:p>
        </p:txBody>
      </p:sp>
      <p:sp>
        <p:nvSpPr>
          <p:cNvPr id="256003" name="Rectangle 3">
            <a:extLst>
              <a:ext uri="{FF2B5EF4-FFF2-40B4-BE49-F238E27FC236}">
                <a16:creationId xmlns:a16="http://schemas.microsoft.com/office/drawing/2014/main" id="{18D96294-5EAB-33F9-7A8E-55093828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524000"/>
            <a:ext cx="1143000" cy="381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Class</a:t>
            </a:r>
            <a:r>
              <a:rPr lang="en-US" altLang="en-US" sz="1400">
                <a:latin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56004" name="Rectangle 4">
            <a:extLst>
              <a:ext uri="{FF2B5EF4-FFF2-40B4-BE49-F238E27FC236}">
                <a16:creationId xmlns:a16="http://schemas.microsoft.com/office/drawing/2014/main" id="{6CD04D99-DF8D-DB2E-E5B8-12445F568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2689225"/>
            <a:ext cx="1143000" cy="434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Class E</a:t>
            </a:r>
            <a:r>
              <a:rPr lang="en-US" altLang="en-US" sz="1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6005" name="Rectangle 5">
            <a:extLst>
              <a:ext uri="{FF2B5EF4-FFF2-40B4-BE49-F238E27FC236}">
                <a16:creationId xmlns:a16="http://schemas.microsoft.com/office/drawing/2014/main" id="{2C5A35B0-FFEC-2714-C2BE-1C05FE7E9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388" y="2678113"/>
            <a:ext cx="1143000" cy="44608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Class E</a:t>
            </a:r>
            <a:r>
              <a:rPr lang="en-US" altLang="en-US" sz="1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400" baseline="-250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56006" name="Freeform 6">
            <a:extLst>
              <a:ext uri="{FF2B5EF4-FFF2-40B4-BE49-F238E27FC236}">
                <a16:creationId xmlns:a16="http://schemas.microsoft.com/office/drawing/2014/main" id="{DF2D4F07-F76B-B3B1-C620-630BC912ED9D}"/>
              </a:ext>
            </a:extLst>
          </p:cNvPr>
          <p:cNvSpPr>
            <a:spLocks/>
          </p:cNvSpPr>
          <p:nvPr/>
        </p:nvSpPr>
        <p:spPr bwMode="auto">
          <a:xfrm>
            <a:off x="2209800" y="2362200"/>
            <a:ext cx="1447800" cy="304800"/>
          </a:xfrm>
          <a:custGeom>
            <a:avLst/>
            <a:gdLst>
              <a:gd name="T0" fmla="*/ 0 w 1824"/>
              <a:gd name="T1" fmla="*/ 96 h 96"/>
              <a:gd name="T2" fmla="*/ 0 w 1824"/>
              <a:gd name="T3" fmla="*/ 0 h 96"/>
              <a:gd name="T4" fmla="*/ 1824 w 1824"/>
              <a:gd name="T5" fmla="*/ 0 h 96"/>
              <a:gd name="T6" fmla="*/ 1824 w 1824"/>
              <a:gd name="T7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4" h="96">
                <a:moveTo>
                  <a:pt x="0" y="96"/>
                </a:moveTo>
                <a:lnTo>
                  <a:pt x="0" y="0"/>
                </a:lnTo>
                <a:lnTo>
                  <a:pt x="1824" y="0"/>
                </a:lnTo>
                <a:lnTo>
                  <a:pt x="1824" y="9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56007" name="Group 7">
            <a:extLst>
              <a:ext uri="{FF2B5EF4-FFF2-40B4-BE49-F238E27FC236}">
                <a16:creationId xmlns:a16="http://schemas.microsoft.com/office/drawing/2014/main" id="{C460B399-10D1-DB14-2CFB-27C0329031F2}"/>
              </a:ext>
            </a:extLst>
          </p:cNvPr>
          <p:cNvGrpSpPr>
            <a:grpSpLocks/>
          </p:cNvGrpSpPr>
          <p:nvPr/>
        </p:nvGrpSpPr>
        <p:grpSpPr bwMode="auto">
          <a:xfrm>
            <a:off x="2814638" y="1903413"/>
            <a:ext cx="228600" cy="444500"/>
            <a:chOff x="4480" y="1304"/>
            <a:chExt cx="144" cy="280"/>
          </a:xfrm>
        </p:grpSpPr>
        <p:sp>
          <p:nvSpPr>
            <p:cNvPr id="256008" name="Line 8">
              <a:extLst>
                <a:ext uri="{FF2B5EF4-FFF2-40B4-BE49-F238E27FC236}">
                  <a16:creationId xmlns:a16="http://schemas.microsoft.com/office/drawing/2014/main" id="{B77CA787-78BE-9428-F4E3-A8BB4771A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2" y="1488"/>
              <a:ext cx="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6009" name="AutoShape 9">
              <a:extLst>
                <a:ext uri="{FF2B5EF4-FFF2-40B4-BE49-F238E27FC236}">
                  <a16:creationId xmlns:a16="http://schemas.microsoft.com/office/drawing/2014/main" id="{D347A257-4D23-B1F9-B82D-10F133F7B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0" y="1304"/>
              <a:ext cx="144" cy="192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56010" name="Text Box 10">
            <a:extLst>
              <a:ext uri="{FF2B5EF4-FFF2-40B4-BE49-F238E27FC236}">
                <a16:creationId xmlns:a16="http://schemas.microsoft.com/office/drawing/2014/main" id="{A86EBAD6-3274-3E15-8FCB-BAAD2DD0D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981200"/>
            <a:ext cx="1558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solidFill>
                  <a:srgbClr val="FF0000"/>
                </a:solidFill>
                <a:latin typeface="Times New Roman" panose="02020603050405020304" pitchFamily="18" charset="0"/>
              </a:rPr>
              <a:t>AGGREGATION</a:t>
            </a:r>
          </a:p>
        </p:txBody>
      </p:sp>
      <p:sp>
        <p:nvSpPr>
          <p:cNvPr id="256011" name="Text Box 11">
            <a:extLst>
              <a:ext uri="{FF2B5EF4-FFF2-40B4-BE49-F238E27FC236}">
                <a16:creationId xmlns:a16="http://schemas.microsoft.com/office/drawing/2014/main" id="{66C8716A-73A5-A2E9-20B8-136F925F8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150" y="1524000"/>
            <a:ext cx="45148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400">
                <a:solidFill>
                  <a:srgbClr val="FF0000"/>
                </a:solidFill>
                <a:latin typeface="Times New Roman" panose="02020603050405020304" pitchFamily="18" charset="0"/>
              </a:rPr>
              <a:t>Aggregation: </a:t>
            </a:r>
            <a:r>
              <a:rPr lang="en-US" altLang="en-US" sz="1400">
                <a:latin typeface="Times New Roman" panose="02020603050405020304" pitchFamily="18" charset="0"/>
              </a:rPr>
              <a:t>expresses a relationship among instances </a:t>
            </a:r>
          </a:p>
          <a:p>
            <a:pPr algn="l"/>
            <a:r>
              <a:rPr lang="en-US" altLang="en-US" sz="1400">
                <a:latin typeface="Times New Roman" panose="02020603050405020304" pitchFamily="18" charset="0"/>
              </a:rPr>
              <a:t>of related classes.  It is a specific </a:t>
            </a: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kind of Container-Containee</a:t>
            </a:r>
            <a:r>
              <a:rPr lang="en-US" altLang="en-US" sz="1400">
                <a:latin typeface="Times New Roman" panose="02020603050405020304" pitchFamily="18" charset="0"/>
              </a:rPr>
              <a:t> 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relationship.   </a:t>
            </a:r>
          </a:p>
          <a:p>
            <a:pPr algn="l"/>
            <a:endParaRPr lang="en-US" altLang="en-US" sz="1400">
              <a:latin typeface="Times New Roman" panose="02020603050405020304" pitchFamily="18" charset="0"/>
            </a:endParaRPr>
          </a:p>
          <a:p>
            <a:pPr algn="l"/>
            <a:r>
              <a:rPr lang="en-US" altLang="en-US" sz="1400">
                <a:latin typeface="Times New Roman" panose="02020603050405020304" pitchFamily="18" charset="0"/>
              </a:rPr>
              <a:t>It expresses a relationship where an instance of the 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Container-class has the responsibility to </a:t>
            </a: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hold and maintain</a:t>
            </a:r>
            <a:b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 instances</a:t>
            </a:r>
            <a:r>
              <a:rPr lang="en-US" altLang="en-US" sz="1400">
                <a:latin typeface="Times New Roman" panose="02020603050405020304" pitchFamily="18" charset="0"/>
              </a:rPr>
              <a:t> of each Containee-class that have been created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outside the auspices of the Container-class.  </a:t>
            </a:r>
            <a:br>
              <a:rPr lang="en-US" altLang="en-US" sz="1400">
                <a:latin typeface="Times New Roman" panose="02020603050405020304" pitchFamily="18" charset="0"/>
              </a:rPr>
            </a:b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Aggregation should be used to express a more informal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relationship than composition expresses.  That is, it is an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appropriate relationship where the </a:t>
            </a: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Container and its </a:t>
            </a:r>
            <a:b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Containees can be manipulated independently</a:t>
            </a:r>
            <a:r>
              <a:rPr lang="en-US" altLang="en-US" sz="1400">
                <a:latin typeface="Times New Roman" panose="02020603050405020304" pitchFamily="18" charset="0"/>
              </a:rPr>
              <a:t>.</a:t>
            </a:r>
            <a:br>
              <a:rPr lang="en-US" altLang="en-US" sz="1400">
                <a:latin typeface="Times New Roman" panose="02020603050405020304" pitchFamily="18" charset="0"/>
              </a:rPr>
            </a:br>
            <a:endParaRPr lang="en-US" altLang="en-US" sz="1400">
              <a:latin typeface="Times New Roman" panose="02020603050405020304" pitchFamily="18" charset="0"/>
            </a:endParaRPr>
          </a:p>
          <a:p>
            <a:pPr algn="l"/>
            <a:r>
              <a:rPr lang="en-US" altLang="en-US" sz="1400">
                <a:latin typeface="Times New Roman" panose="02020603050405020304" pitchFamily="18" charset="0"/>
              </a:rPr>
              <a:t>Aggregation is appropriate when </a:t>
            </a: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Container and Containees</a:t>
            </a:r>
            <a:b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have no special access privileges</a:t>
            </a:r>
            <a:r>
              <a:rPr lang="en-US" altLang="en-US" sz="1400">
                <a:latin typeface="Times New Roman" panose="02020603050405020304" pitchFamily="18" charset="0"/>
              </a:rPr>
              <a:t> to each other.</a:t>
            </a:r>
          </a:p>
        </p:txBody>
      </p:sp>
      <p:sp>
        <p:nvSpPr>
          <p:cNvPr id="256012" name="Text Box 12">
            <a:extLst>
              <a:ext uri="{FF2B5EF4-FFF2-40B4-BE49-F238E27FC236}">
                <a16:creationId xmlns:a16="http://schemas.microsoft.com/office/drawing/2014/main" id="{0F761261-9718-F439-4AEB-04BD18C64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219200"/>
            <a:ext cx="14049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latin typeface="Times New Roman" panose="02020603050405020304" pitchFamily="18" charset="0"/>
              </a:rPr>
              <a:t>Container Class</a:t>
            </a:r>
          </a:p>
        </p:txBody>
      </p:sp>
      <p:sp>
        <p:nvSpPr>
          <p:cNvPr id="256013" name="Text Box 13">
            <a:extLst>
              <a:ext uri="{FF2B5EF4-FFF2-40B4-BE49-F238E27FC236}">
                <a16:creationId xmlns:a16="http://schemas.microsoft.com/office/drawing/2014/main" id="{51B2EADE-A279-F102-F3E2-6C627EA9B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505200"/>
            <a:ext cx="1554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latin typeface="Times New Roman" panose="02020603050405020304" pitchFamily="18" charset="0"/>
              </a:rPr>
              <a:t>Containee Classes</a:t>
            </a:r>
          </a:p>
        </p:txBody>
      </p:sp>
      <p:sp>
        <p:nvSpPr>
          <p:cNvPr id="256014" name="AutoShape 14">
            <a:extLst>
              <a:ext uri="{FF2B5EF4-FFF2-40B4-BE49-F238E27FC236}">
                <a16:creationId xmlns:a16="http://schemas.microsoft.com/office/drawing/2014/main" id="{8BD753CC-F945-99CC-ECD6-FE2D96687880}"/>
              </a:ext>
            </a:extLst>
          </p:cNvPr>
          <p:cNvSpPr>
            <a:spLocks/>
          </p:cNvSpPr>
          <p:nvPr/>
        </p:nvSpPr>
        <p:spPr bwMode="auto">
          <a:xfrm rot="-5400000">
            <a:off x="2857500" y="2476500"/>
            <a:ext cx="228600" cy="1828800"/>
          </a:xfrm>
          <a:prstGeom prst="leftBrace">
            <a:avLst>
              <a:gd name="adj1" fmla="val 66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6015" name="Rectangle 15">
            <a:extLst>
              <a:ext uri="{FF2B5EF4-FFF2-40B4-BE49-F238E27FC236}">
                <a16:creationId xmlns:a16="http://schemas.microsoft.com/office/drawing/2014/main" id="{CDE405BE-5095-63CA-E06F-DD2F1D69F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475" y="4572000"/>
            <a:ext cx="1143000" cy="381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Bag</a:t>
            </a:r>
          </a:p>
        </p:txBody>
      </p:sp>
      <p:sp>
        <p:nvSpPr>
          <p:cNvPr id="256016" name="Rectangle 16">
            <a:extLst>
              <a:ext uri="{FF2B5EF4-FFF2-40B4-BE49-F238E27FC236}">
                <a16:creationId xmlns:a16="http://schemas.microsoft.com/office/drawing/2014/main" id="{4B1AFF66-104C-F592-9FC4-AE4C8D629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737225"/>
            <a:ext cx="1143000" cy="434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Apples</a:t>
            </a:r>
            <a:endParaRPr lang="en-US" altLang="en-US" sz="1400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17" name="Rectangle 17">
            <a:extLst>
              <a:ext uri="{FF2B5EF4-FFF2-40B4-BE49-F238E27FC236}">
                <a16:creationId xmlns:a16="http://schemas.microsoft.com/office/drawing/2014/main" id="{68F08856-BCB0-EC7A-630A-2F7D17639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63" y="5726113"/>
            <a:ext cx="1143000" cy="44608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Milk</a:t>
            </a:r>
            <a:r>
              <a:rPr lang="en-US" altLang="en-US" sz="1400" baseline="-250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56018" name="Freeform 18">
            <a:extLst>
              <a:ext uri="{FF2B5EF4-FFF2-40B4-BE49-F238E27FC236}">
                <a16:creationId xmlns:a16="http://schemas.microsoft.com/office/drawing/2014/main" id="{D24D7784-46EA-3524-5683-4A38495B3940}"/>
              </a:ext>
            </a:extLst>
          </p:cNvPr>
          <p:cNvSpPr>
            <a:spLocks/>
          </p:cNvSpPr>
          <p:nvPr/>
        </p:nvSpPr>
        <p:spPr bwMode="auto">
          <a:xfrm>
            <a:off x="2251075" y="5410200"/>
            <a:ext cx="1447800" cy="304800"/>
          </a:xfrm>
          <a:custGeom>
            <a:avLst/>
            <a:gdLst>
              <a:gd name="T0" fmla="*/ 0 w 1824"/>
              <a:gd name="T1" fmla="*/ 96 h 96"/>
              <a:gd name="T2" fmla="*/ 0 w 1824"/>
              <a:gd name="T3" fmla="*/ 0 h 96"/>
              <a:gd name="T4" fmla="*/ 1824 w 1824"/>
              <a:gd name="T5" fmla="*/ 0 h 96"/>
              <a:gd name="T6" fmla="*/ 1824 w 1824"/>
              <a:gd name="T7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4" h="96">
                <a:moveTo>
                  <a:pt x="0" y="96"/>
                </a:moveTo>
                <a:lnTo>
                  <a:pt x="0" y="0"/>
                </a:lnTo>
                <a:lnTo>
                  <a:pt x="1824" y="0"/>
                </a:lnTo>
                <a:lnTo>
                  <a:pt x="1824" y="9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56019" name="Group 19">
            <a:extLst>
              <a:ext uri="{FF2B5EF4-FFF2-40B4-BE49-F238E27FC236}">
                <a16:creationId xmlns:a16="http://schemas.microsoft.com/office/drawing/2014/main" id="{F79A2EE5-F32B-5682-7434-1D07B7DA3884}"/>
              </a:ext>
            </a:extLst>
          </p:cNvPr>
          <p:cNvGrpSpPr>
            <a:grpSpLocks/>
          </p:cNvGrpSpPr>
          <p:nvPr/>
        </p:nvGrpSpPr>
        <p:grpSpPr bwMode="auto">
          <a:xfrm>
            <a:off x="2836863" y="4964113"/>
            <a:ext cx="228600" cy="457200"/>
            <a:chOff x="2640" y="2880"/>
            <a:chExt cx="144" cy="288"/>
          </a:xfrm>
        </p:grpSpPr>
        <p:sp>
          <p:nvSpPr>
            <p:cNvPr id="256020" name="Line 20">
              <a:extLst>
                <a:ext uri="{FF2B5EF4-FFF2-40B4-BE49-F238E27FC236}">
                  <a16:creationId xmlns:a16="http://schemas.microsoft.com/office/drawing/2014/main" id="{07C87E71-6B85-2348-5EC1-04D8A431D4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2" y="3048"/>
              <a:ext cx="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6021" name="AutoShape 21">
              <a:extLst>
                <a:ext uri="{FF2B5EF4-FFF2-40B4-BE49-F238E27FC236}">
                  <a16:creationId xmlns:a16="http://schemas.microsoft.com/office/drawing/2014/main" id="{696D1ABD-86AB-4DF9-33A8-96E175BEB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880"/>
              <a:ext cx="144" cy="192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56022" name="Text Box 22">
            <a:extLst>
              <a:ext uri="{FF2B5EF4-FFF2-40B4-BE49-F238E27FC236}">
                <a16:creationId xmlns:a16="http://schemas.microsoft.com/office/drawing/2014/main" id="{CF0BFCEF-9810-2C0A-085D-4E585BEE3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495800"/>
            <a:ext cx="8556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1E04A925-8FC3-72F1-82D1-C87CEDF1E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4800"/>
            <a:ext cx="777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3200" b="0">
                <a:solidFill>
                  <a:schemeClr val="tx2"/>
                </a:solidFill>
              </a:rPr>
              <a:t>Class Relationships: </a:t>
            </a:r>
            <a:r>
              <a:rPr lang="en-US" altLang="en-US" sz="3200" b="0"/>
              <a:t>Composition</a:t>
            </a:r>
          </a:p>
        </p:txBody>
      </p:sp>
      <p:sp>
        <p:nvSpPr>
          <p:cNvPr id="257027" name="Rectangle 3">
            <a:extLst>
              <a:ext uri="{FF2B5EF4-FFF2-40B4-BE49-F238E27FC236}">
                <a16:creationId xmlns:a16="http://schemas.microsoft.com/office/drawing/2014/main" id="{5495159C-4937-7E93-4A69-C16D31047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3" y="1360488"/>
            <a:ext cx="1143000" cy="381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Class W</a:t>
            </a:r>
          </a:p>
        </p:txBody>
      </p:sp>
      <p:sp>
        <p:nvSpPr>
          <p:cNvPr id="257028" name="Rectangle 4">
            <a:extLst>
              <a:ext uri="{FF2B5EF4-FFF2-40B4-BE49-F238E27FC236}">
                <a16:creationId xmlns:a16="http://schemas.microsoft.com/office/drawing/2014/main" id="{A3F355C4-A900-AA1C-1C64-FC8CB9441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938" y="2525713"/>
            <a:ext cx="1143000" cy="434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Class</a:t>
            </a:r>
            <a:r>
              <a:rPr lang="en-US" altLang="en-US" sz="1400">
                <a:latin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7029" name="Rectangle 5">
            <a:extLst>
              <a:ext uri="{FF2B5EF4-FFF2-40B4-BE49-F238E27FC236}">
                <a16:creationId xmlns:a16="http://schemas.microsoft.com/office/drawing/2014/main" id="{61462987-AD09-DD96-BE99-E7E55C89A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514600"/>
            <a:ext cx="1143000" cy="4460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Class</a:t>
            </a:r>
            <a:r>
              <a:rPr lang="en-US" altLang="en-US" sz="1400">
                <a:latin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</a:p>
        </p:txBody>
      </p:sp>
      <p:sp>
        <p:nvSpPr>
          <p:cNvPr id="257030" name="Freeform 6">
            <a:extLst>
              <a:ext uri="{FF2B5EF4-FFF2-40B4-BE49-F238E27FC236}">
                <a16:creationId xmlns:a16="http://schemas.microsoft.com/office/drawing/2014/main" id="{0EDD6F0A-6B7E-4FA0-A022-59460A6F82BF}"/>
              </a:ext>
            </a:extLst>
          </p:cNvPr>
          <p:cNvSpPr>
            <a:spLocks/>
          </p:cNvSpPr>
          <p:nvPr/>
        </p:nvSpPr>
        <p:spPr bwMode="auto">
          <a:xfrm>
            <a:off x="1852613" y="2198688"/>
            <a:ext cx="1447800" cy="304800"/>
          </a:xfrm>
          <a:custGeom>
            <a:avLst/>
            <a:gdLst>
              <a:gd name="T0" fmla="*/ 0 w 1824"/>
              <a:gd name="T1" fmla="*/ 96 h 96"/>
              <a:gd name="T2" fmla="*/ 0 w 1824"/>
              <a:gd name="T3" fmla="*/ 0 h 96"/>
              <a:gd name="T4" fmla="*/ 1824 w 1824"/>
              <a:gd name="T5" fmla="*/ 0 h 96"/>
              <a:gd name="T6" fmla="*/ 1824 w 1824"/>
              <a:gd name="T7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4" h="96">
                <a:moveTo>
                  <a:pt x="0" y="96"/>
                </a:moveTo>
                <a:lnTo>
                  <a:pt x="0" y="0"/>
                </a:lnTo>
                <a:lnTo>
                  <a:pt x="1824" y="0"/>
                </a:lnTo>
                <a:lnTo>
                  <a:pt x="1824" y="9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57031" name="Group 7">
            <a:extLst>
              <a:ext uri="{FF2B5EF4-FFF2-40B4-BE49-F238E27FC236}">
                <a16:creationId xmlns:a16="http://schemas.microsoft.com/office/drawing/2014/main" id="{8255BE06-1747-D459-538A-57D70F6AA0EF}"/>
              </a:ext>
            </a:extLst>
          </p:cNvPr>
          <p:cNvGrpSpPr>
            <a:grpSpLocks/>
          </p:cNvGrpSpPr>
          <p:nvPr/>
        </p:nvGrpSpPr>
        <p:grpSpPr bwMode="auto">
          <a:xfrm>
            <a:off x="2457450" y="1739900"/>
            <a:ext cx="228600" cy="444500"/>
            <a:chOff x="4480" y="1304"/>
            <a:chExt cx="144" cy="280"/>
          </a:xfrm>
        </p:grpSpPr>
        <p:sp>
          <p:nvSpPr>
            <p:cNvPr id="257032" name="Line 8">
              <a:extLst>
                <a:ext uri="{FF2B5EF4-FFF2-40B4-BE49-F238E27FC236}">
                  <a16:creationId xmlns:a16="http://schemas.microsoft.com/office/drawing/2014/main" id="{E2CB6E65-A6BD-8648-F3DC-216F1599F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2" y="1488"/>
              <a:ext cx="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7033" name="AutoShape 9">
              <a:extLst>
                <a:ext uri="{FF2B5EF4-FFF2-40B4-BE49-F238E27FC236}">
                  <a16:creationId xmlns:a16="http://schemas.microsoft.com/office/drawing/2014/main" id="{FA0B3053-1CA9-9C16-A2D9-BBB4C19BC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0" y="1304"/>
              <a:ext cx="144" cy="192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57034" name="Text Box 10">
            <a:extLst>
              <a:ext uri="{FF2B5EF4-FFF2-40B4-BE49-F238E27FC236}">
                <a16:creationId xmlns:a16="http://schemas.microsoft.com/office/drawing/2014/main" id="{F47CEE5B-B63B-DCCB-3AF6-0AB5FADCB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838200"/>
            <a:ext cx="1489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solidFill>
                  <a:srgbClr val="FF0000"/>
                </a:solidFill>
                <a:latin typeface="Times New Roman" panose="02020603050405020304" pitchFamily="18" charset="0"/>
              </a:rPr>
              <a:t>COMPOSITION</a:t>
            </a:r>
          </a:p>
        </p:txBody>
      </p:sp>
      <p:sp>
        <p:nvSpPr>
          <p:cNvPr id="257035" name="Text Box 11">
            <a:extLst>
              <a:ext uri="{FF2B5EF4-FFF2-40B4-BE49-F238E27FC236}">
                <a16:creationId xmlns:a16="http://schemas.microsoft.com/office/drawing/2014/main" id="{D02A9731-2BD4-2BDA-543D-626A6188E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914400"/>
            <a:ext cx="4916488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solidFill>
                  <a:srgbClr val="FF0000"/>
                </a:solidFill>
                <a:latin typeface="Times New Roman" panose="02020603050405020304" pitchFamily="18" charset="0"/>
              </a:rPr>
              <a:t>Composition: </a:t>
            </a:r>
            <a:r>
              <a:rPr lang="en-US" altLang="en-US" sz="1400">
                <a:latin typeface="Times New Roman" panose="02020603050405020304" pitchFamily="18" charset="0"/>
              </a:rPr>
              <a:t>expresses a relationship among instances </a:t>
            </a:r>
          </a:p>
          <a:p>
            <a:pPr algn="l"/>
            <a:r>
              <a:rPr lang="en-US" altLang="en-US" sz="1400">
                <a:latin typeface="Times New Roman" panose="02020603050405020304" pitchFamily="18" charset="0"/>
              </a:rPr>
              <a:t>of related classes.  It is a specific </a:t>
            </a: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kind of Whole-Part</a:t>
            </a:r>
            <a:r>
              <a:rPr lang="en-US" altLang="en-US" sz="1400">
                <a:latin typeface="Times New Roman" panose="02020603050405020304" pitchFamily="18" charset="0"/>
              </a:rPr>
              <a:t> 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relationship.   </a:t>
            </a:r>
          </a:p>
          <a:p>
            <a:pPr algn="l"/>
            <a:endParaRPr lang="en-US" altLang="en-US" sz="1400">
              <a:latin typeface="Times New Roman" panose="02020603050405020304" pitchFamily="18" charset="0"/>
            </a:endParaRPr>
          </a:p>
          <a:p>
            <a:pPr algn="l"/>
            <a:r>
              <a:rPr lang="en-US" altLang="en-US" sz="1400">
                <a:latin typeface="Times New Roman" panose="02020603050405020304" pitchFamily="18" charset="0"/>
              </a:rPr>
              <a:t>It expresses a relationship where an instance of the 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Whole-class has the responsibility to </a:t>
            </a: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create and initialize</a:t>
            </a:r>
            <a:b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 instances</a:t>
            </a:r>
            <a:r>
              <a:rPr lang="en-US" altLang="en-US" sz="1400">
                <a:latin typeface="Times New Roman" panose="02020603050405020304" pitchFamily="18" charset="0"/>
              </a:rPr>
              <a:t> of each Part-class.  </a:t>
            </a:r>
            <a:br>
              <a:rPr lang="en-US" altLang="en-US" sz="1400">
                <a:latin typeface="Times New Roman" panose="02020603050405020304" pitchFamily="18" charset="0"/>
              </a:rPr>
            </a:b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It may also be used to express a relationship where instances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of the Part-classes have </a:t>
            </a: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privileged access or visibility</a:t>
            </a:r>
            <a:r>
              <a:rPr lang="en-US" altLang="en-US" sz="1400">
                <a:latin typeface="Times New Roman" panose="02020603050405020304" pitchFamily="18" charset="0"/>
              </a:rPr>
              <a:t> to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certain attributes and/or behaviors defined by the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Whole-class.  </a:t>
            </a:r>
            <a:br>
              <a:rPr lang="en-US" altLang="en-US" sz="1400">
                <a:latin typeface="Times New Roman" panose="02020603050405020304" pitchFamily="18" charset="0"/>
              </a:rPr>
            </a:b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Composition should also be used to express relationship where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instances of the Whole-class have exclusive access to and </a:t>
            </a:r>
            <a:b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control of instances of the Part-classes</a:t>
            </a:r>
            <a:r>
              <a:rPr lang="en-US" altLang="en-US" sz="1400">
                <a:latin typeface="Times New Roman" panose="02020603050405020304" pitchFamily="18" charset="0"/>
              </a:rPr>
              <a:t>.</a:t>
            </a:r>
          </a:p>
          <a:p>
            <a:pPr algn="l"/>
            <a:endParaRPr lang="en-US" altLang="en-US" sz="1400">
              <a:latin typeface="Times New Roman" panose="02020603050405020304" pitchFamily="18" charset="0"/>
            </a:endParaRPr>
          </a:p>
          <a:p>
            <a:pPr algn="l"/>
            <a:r>
              <a:rPr lang="en-US" altLang="en-US" sz="1400">
                <a:latin typeface="Times New Roman" panose="02020603050405020304" pitchFamily="18" charset="0"/>
              </a:rPr>
              <a:t>Composition should be used to express a relationship where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the behavior of Part instances is undefined without being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related to an instance of the Whole.  And, conversely,  the</a:t>
            </a:r>
          </a:p>
          <a:p>
            <a:pPr algn="l"/>
            <a:r>
              <a:rPr lang="en-US" altLang="en-US" sz="1400">
                <a:latin typeface="Times New Roman" panose="02020603050405020304" pitchFamily="18" charset="0"/>
              </a:rPr>
              <a:t>behavior of the Whole is ill-defined or incomplete if one or </a:t>
            </a:r>
            <a:br>
              <a:rPr lang="en-US" altLang="en-US" sz="1400">
                <a:latin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</a:rPr>
              <a:t>more of the Part instances are undefined.</a:t>
            </a:r>
          </a:p>
        </p:txBody>
      </p:sp>
      <p:sp>
        <p:nvSpPr>
          <p:cNvPr id="257036" name="Text Box 12">
            <a:extLst>
              <a:ext uri="{FF2B5EF4-FFF2-40B4-BE49-F238E27FC236}">
                <a16:creationId xmlns:a16="http://schemas.microsoft.com/office/drawing/2014/main" id="{1D5DED09-8328-2C6F-9E9D-05AFF5684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1077913"/>
            <a:ext cx="1128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latin typeface="Times New Roman" panose="02020603050405020304" pitchFamily="18" charset="0"/>
              </a:rPr>
              <a:t>Whole Class</a:t>
            </a:r>
          </a:p>
        </p:txBody>
      </p:sp>
      <p:sp>
        <p:nvSpPr>
          <p:cNvPr id="257037" name="Text Box 13">
            <a:extLst>
              <a:ext uri="{FF2B5EF4-FFF2-40B4-BE49-F238E27FC236}">
                <a16:creationId xmlns:a16="http://schemas.microsoft.com/office/drawing/2014/main" id="{4920AC86-9A30-1C4C-3F37-6F688EE22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213" y="3341688"/>
            <a:ext cx="11191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latin typeface="Times New Roman" panose="02020603050405020304" pitchFamily="18" charset="0"/>
              </a:rPr>
              <a:t>Part Classes</a:t>
            </a:r>
          </a:p>
        </p:txBody>
      </p:sp>
      <p:sp>
        <p:nvSpPr>
          <p:cNvPr id="257038" name="AutoShape 14">
            <a:extLst>
              <a:ext uri="{FF2B5EF4-FFF2-40B4-BE49-F238E27FC236}">
                <a16:creationId xmlns:a16="http://schemas.microsoft.com/office/drawing/2014/main" id="{27B2FE3B-A8EB-5858-8C13-C5F4A6384A1A}"/>
              </a:ext>
            </a:extLst>
          </p:cNvPr>
          <p:cNvSpPr>
            <a:spLocks/>
          </p:cNvSpPr>
          <p:nvPr/>
        </p:nvSpPr>
        <p:spPr bwMode="auto">
          <a:xfrm rot="-5400000">
            <a:off x="2500313" y="2312988"/>
            <a:ext cx="228600" cy="1828800"/>
          </a:xfrm>
          <a:prstGeom prst="leftBrace">
            <a:avLst>
              <a:gd name="adj1" fmla="val 66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57039" name="Group 15">
            <a:extLst>
              <a:ext uri="{FF2B5EF4-FFF2-40B4-BE49-F238E27FC236}">
                <a16:creationId xmlns:a16="http://schemas.microsoft.com/office/drawing/2014/main" id="{DBF0B094-0E32-73E0-5054-032F6CBCE48B}"/>
              </a:ext>
            </a:extLst>
          </p:cNvPr>
          <p:cNvGrpSpPr>
            <a:grpSpLocks/>
          </p:cNvGrpSpPr>
          <p:nvPr/>
        </p:nvGrpSpPr>
        <p:grpSpPr bwMode="auto">
          <a:xfrm>
            <a:off x="1319213" y="4408488"/>
            <a:ext cx="2608262" cy="1600200"/>
            <a:chOff x="742" y="2640"/>
            <a:chExt cx="1643" cy="1008"/>
          </a:xfrm>
        </p:grpSpPr>
        <p:sp>
          <p:nvSpPr>
            <p:cNvPr id="257040" name="Rectangle 16">
              <a:extLst>
                <a:ext uri="{FF2B5EF4-FFF2-40B4-BE49-F238E27FC236}">
                  <a16:creationId xmlns:a16="http://schemas.microsoft.com/office/drawing/2014/main" id="{3D422A60-C467-B09A-72BC-25DE4F2E6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640"/>
              <a:ext cx="720" cy="24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400">
                  <a:solidFill>
                    <a:srgbClr val="000000"/>
                  </a:solidFill>
                  <a:latin typeface="Times New Roman" panose="02020603050405020304" pitchFamily="18" charset="0"/>
                </a:rPr>
                <a:t>Automobile</a:t>
              </a:r>
            </a:p>
          </p:txBody>
        </p:sp>
        <p:sp>
          <p:nvSpPr>
            <p:cNvPr id="257041" name="Rectangle 17">
              <a:extLst>
                <a:ext uri="{FF2B5EF4-FFF2-40B4-BE49-F238E27FC236}">
                  <a16:creationId xmlns:a16="http://schemas.microsoft.com/office/drawing/2014/main" id="{E387A5A3-1FDA-1CAD-E8CD-A188B2F11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" y="3374"/>
              <a:ext cx="720" cy="27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400">
                  <a:solidFill>
                    <a:srgbClr val="000000"/>
                  </a:solidFill>
                  <a:latin typeface="Times New Roman" panose="02020603050405020304" pitchFamily="18" charset="0"/>
                </a:rPr>
                <a:t>Engine</a:t>
              </a:r>
              <a:endParaRPr lang="en-US" altLang="en-US" sz="1400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7042" name="Rectangle 18">
              <a:extLst>
                <a:ext uri="{FF2B5EF4-FFF2-40B4-BE49-F238E27FC236}">
                  <a16:creationId xmlns:a16="http://schemas.microsoft.com/office/drawing/2014/main" id="{23E8898B-FEA1-5127-BC17-062869270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3367"/>
              <a:ext cx="720" cy="28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400">
                  <a:solidFill>
                    <a:srgbClr val="000000"/>
                  </a:solidFill>
                  <a:latin typeface="Times New Roman" panose="02020603050405020304" pitchFamily="18" charset="0"/>
                </a:rPr>
                <a:t>Transmission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57043" name="Freeform 19">
              <a:extLst>
                <a:ext uri="{FF2B5EF4-FFF2-40B4-BE49-F238E27FC236}">
                  <a16:creationId xmlns:a16="http://schemas.microsoft.com/office/drawing/2014/main" id="{C49AFFBF-747A-692B-9593-61A81010C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3168"/>
              <a:ext cx="912" cy="192"/>
            </a:xfrm>
            <a:custGeom>
              <a:avLst/>
              <a:gdLst>
                <a:gd name="T0" fmla="*/ 0 w 1824"/>
                <a:gd name="T1" fmla="*/ 96 h 96"/>
                <a:gd name="T2" fmla="*/ 0 w 1824"/>
                <a:gd name="T3" fmla="*/ 0 h 96"/>
                <a:gd name="T4" fmla="*/ 1824 w 1824"/>
                <a:gd name="T5" fmla="*/ 0 h 96"/>
                <a:gd name="T6" fmla="*/ 1824 w 1824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4" h="96">
                  <a:moveTo>
                    <a:pt x="0" y="96"/>
                  </a:moveTo>
                  <a:lnTo>
                    <a:pt x="0" y="0"/>
                  </a:lnTo>
                  <a:lnTo>
                    <a:pt x="1824" y="0"/>
                  </a:lnTo>
                  <a:lnTo>
                    <a:pt x="182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257044" name="Group 20">
              <a:extLst>
                <a:ext uri="{FF2B5EF4-FFF2-40B4-BE49-F238E27FC236}">
                  <a16:creationId xmlns:a16="http://schemas.microsoft.com/office/drawing/2014/main" id="{C1CF60B3-5BDE-129F-5026-B93DB17D65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3" y="2887"/>
              <a:ext cx="144" cy="288"/>
              <a:chOff x="2640" y="2880"/>
              <a:chExt cx="144" cy="288"/>
            </a:xfrm>
          </p:grpSpPr>
          <p:sp>
            <p:nvSpPr>
              <p:cNvPr id="257045" name="Line 21">
                <a:extLst>
                  <a:ext uri="{FF2B5EF4-FFF2-40B4-BE49-F238E27FC236}">
                    <a16:creationId xmlns:a16="http://schemas.microsoft.com/office/drawing/2014/main" id="{4F36800F-B9CD-7287-F08A-1BC69242E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12" y="3048"/>
                <a:ext cx="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7046" name="AutoShape 22">
                <a:extLst>
                  <a:ext uri="{FF2B5EF4-FFF2-40B4-BE49-F238E27FC236}">
                    <a16:creationId xmlns:a16="http://schemas.microsoft.com/office/drawing/2014/main" id="{2AC80AC6-7BCD-0CB8-D5DB-6F72F7558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880"/>
                <a:ext cx="144" cy="192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257047" name="Text Box 23">
            <a:extLst>
              <a:ext uri="{FF2B5EF4-FFF2-40B4-BE49-F238E27FC236}">
                <a16:creationId xmlns:a16="http://schemas.microsoft.com/office/drawing/2014/main" id="{F0A854E3-F5D9-640A-657C-6043683EB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962400"/>
            <a:ext cx="8556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Example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AutoShape 2">
            <a:extLst>
              <a:ext uri="{FF2B5EF4-FFF2-40B4-BE49-F238E27FC236}">
                <a16:creationId xmlns:a16="http://schemas.microsoft.com/office/drawing/2014/main" id="{D5B2FCF8-6817-69B4-55F2-8ABA70994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2222500"/>
            <a:ext cx="381000" cy="457200"/>
          </a:xfrm>
          <a:prstGeom prst="triangle">
            <a:avLst>
              <a:gd name="adj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id="{0126E0DC-C3E0-AD78-5430-80AC1CFB6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700" y="1739900"/>
            <a:ext cx="1752600" cy="4572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0100" name="Line 4">
            <a:extLst>
              <a:ext uri="{FF2B5EF4-FFF2-40B4-BE49-F238E27FC236}">
                <a16:creationId xmlns:a16="http://schemas.microsoft.com/office/drawing/2014/main" id="{17A109CB-B762-266B-4222-1CE4B3F15C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4700" y="3263900"/>
            <a:ext cx="1752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01" name="Line 5">
            <a:extLst>
              <a:ext uri="{FF2B5EF4-FFF2-40B4-BE49-F238E27FC236}">
                <a16:creationId xmlns:a16="http://schemas.microsoft.com/office/drawing/2014/main" id="{D6725101-4006-6960-6390-DA3100318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4700" y="3263900"/>
            <a:ext cx="12700" cy="68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02" name="Rectangle 6">
            <a:extLst>
              <a:ext uri="{FF2B5EF4-FFF2-40B4-BE49-F238E27FC236}">
                <a16:creationId xmlns:a16="http://schemas.microsoft.com/office/drawing/2014/main" id="{8EFFC1FF-7780-486E-E0D6-5FABF212B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100" y="3949700"/>
            <a:ext cx="1371600" cy="5334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0103" name="Rectangle 7">
            <a:extLst>
              <a:ext uri="{FF2B5EF4-FFF2-40B4-BE49-F238E27FC236}">
                <a16:creationId xmlns:a16="http://schemas.microsoft.com/office/drawing/2014/main" id="{2C792187-6FD0-2A3D-2881-ACAD6CA2C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937000"/>
            <a:ext cx="1524000" cy="5334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z="2400" b="0">
                <a:latin typeface="Times New Roman" panose="02020603050405020304" pitchFamily="18" charset="0"/>
              </a:rPr>
              <a:t>Subtype2</a:t>
            </a:r>
          </a:p>
        </p:txBody>
      </p:sp>
      <p:sp>
        <p:nvSpPr>
          <p:cNvPr id="260104" name="Text Box 8">
            <a:extLst>
              <a:ext uri="{FF2B5EF4-FFF2-40B4-BE49-F238E27FC236}">
                <a16:creationId xmlns:a16="http://schemas.microsoft.com/office/drawing/2014/main" id="{77DC2086-7C8F-7A8B-2F1E-A6187B9F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100" y="17272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latin typeface="Times New Roman" panose="02020603050405020304" pitchFamily="18" charset="0"/>
              </a:rPr>
              <a:t>Supertype</a:t>
            </a:r>
          </a:p>
        </p:txBody>
      </p:sp>
      <p:sp>
        <p:nvSpPr>
          <p:cNvPr id="260105" name="Text Box 9">
            <a:extLst>
              <a:ext uri="{FF2B5EF4-FFF2-40B4-BE49-F238E27FC236}">
                <a16:creationId xmlns:a16="http://schemas.microsoft.com/office/drawing/2014/main" id="{DA127C83-B87B-FCDF-709B-7CFA664E8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39497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latin typeface="Times New Roman" panose="02020603050405020304" pitchFamily="18" charset="0"/>
              </a:rPr>
              <a:t>Subtype1</a:t>
            </a:r>
          </a:p>
        </p:txBody>
      </p:sp>
      <p:sp>
        <p:nvSpPr>
          <p:cNvPr id="260106" name="Rectangle 10">
            <a:extLst>
              <a:ext uri="{FF2B5EF4-FFF2-40B4-BE49-F238E27FC236}">
                <a16:creationId xmlns:a16="http://schemas.microsoft.com/office/drawing/2014/main" id="{F618BC78-2966-7A72-BBCF-670EAACEC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33400"/>
            <a:ext cx="685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latin typeface="Times New Roman" panose="02020603050405020304" pitchFamily="18" charset="0"/>
              </a:rPr>
              <a:t> </a:t>
            </a:r>
            <a:r>
              <a:rPr lang="en-US" altLang="en-US" sz="3200" b="0">
                <a:solidFill>
                  <a:schemeClr val="tx2"/>
                </a:solidFill>
                <a:latin typeface="Times New Roman" panose="02020603050405020304" pitchFamily="18" charset="0"/>
              </a:rPr>
              <a:t>Class Relationships: </a:t>
            </a:r>
            <a:r>
              <a:rPr lang="en-US" altLang="en-US" sz="3200" b="0">
                <a:latin typeface="Times New Roman" panose="02020603050405020304" pitchFamily="18" charset="0"/>
              </a:rPr>
              <a:t>Generalization</a:t>
            </a:r>
          </a:p>
        </p:txBody>
      </p:sp>
      <p:sp>
        <p:nvSpPr>
          <p:cNvPr id="260107" name="Rectangle 11">
            <a:extLst>
              <a:ext uri="{FF2B5EF4-FFF2-40B4-BE49-F238E27FC236}">
                <a16:creationId xmlns:a16="http://schemas.microsoft.com/office/drawing/2014/main" id="{D5B524A6-B278-9661-31AD-ADA0A30B4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295900"/>
            <a:ext cx="3505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>
                <a:latin typeface="Times New Roman" panose="02020603050405020304" pitchFamily="18" charset="0"/>
              </a:rPr>
              <a:t>Generalization expresses a relationship among related classes.  It is a class that includes its subclasses.</a:t>
            </a:r>
          </a:p>
        </p:txBody>
      </p:sp>
      <p:sp>
        <p:nvSpPr>
          <p:cNvPr id="260108" name="AutoShape 12">
            <a:extLst>
              <a:ext uri="{FF2B5EF4-FFF2-40B4-BE49-F238E27FC236}">
                <a16:creationId xmlns:a16="http://schemas.microsoft.com/office/drawing/2014/main" id="{501E1475-F303-3857-B9BB-BC5248DA4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171700"/>
            <a:ext cx="228600" cy="304800"/>
          </a:xfrm>
          <a:prstGeom prst="triangle">
            <a:avLst>
              <a:gd name="adj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0109" name="Rectangle 13">
            <a:extLst>
              <a:ext uri="{FF2B5EF4-FFF2-40B4-BE49-F238E27FC236}">
                <a16:creationId xmlns:a16="http://schemas.microsoft.com/office/drawing/2014/main" id="{8F0165E5-F71E-9AFD-84F9-89A4ADAD4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1752600"/>
            <a:ext cx="1536700" cy="381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0110" name="Line 14">
            <a:extLst>
              <a:ext uri="{FF2B5EF4-FFF2-40B4-BE49-F238E27FC236}">
                <a16:creationId xmlns:a16="http://schemas.microsoft.com/office/drawing/2014/main" id="{C5B3527A-C134-C78B-DE52-81D04DA6B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6100" y="2501900"/>
            <a:ext cx="0" cy="304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11" name="Line 15">
            <a:extLst>
              <a:ext uri="{FF2B5EF4-FFF2-40B4-BE49-F238E27FC236}">
                <a16:creationId xmlns:a16="http://schemas.microsoft.com/office/drawing/2014/main" id="{659AF2CE-39EE-C21E-1937-190443E47A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819400"/>
            <a:ext cx="2057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12" name="Rectangle 16">
            <a:extLst>
              <a:ext uri="{FF2B5EF4-FFF2-40B4-BE49-F238E27FC236}">
                <a16:creationId xmlns:a16="http://schemas.microsoft.com/office/drawing/2014/main" id="{5F5B8F18-88C1-7C61-F4A4-8F3900777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3302000"/>
            <a:ext cx="1447800" cy="508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z="1600" b="0">
                <a:latin typeface="Times New Roman" panose="02020603050405020304" pitchFamily="18" charset="0"/>
              </a:rPr>
              <a:t>Regular </a:t>
            </a:r>
          </a:p>
          <a:p>
            <a:pPr eaLnBrk="1" hangingPunct="1"/>
            <a:r>
              <a:rPr lang="en-US" altLang="en-US" sz="1600" b="0">
                <a:latin typeface="Times New Roman" panose="02020603050405020304" pitchFamily="18" charset="0"/>
              </a:rPr>
              <a:t>Customer</a:t>
            </a:r>
          </a:p>
        </p:txBody>
      </p:sp>
      <p:sp>
        <p:nvSpPr>
          <p:cNvPr id="260113" name="Rectangle 17">
            <a:extLst>
              <a:ext uri="{FF2B5EF4-FFF2-40B4-BE49-F238E27FC236}">
                <a16:creationId xmlns:a16="http://schemas.microsoft.com/office/drawing/2014/main" id="{6F98C573-FD60-EF09-F3BF-54685B0E8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314700"/>
            <a:ext cx="1524000" cy="4953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z="1600" b="0">
                <a:latin typeface="Times New Roman" panose="02020603050405020304" pitchFamily="18" charset="0"/>
              </a:rPr>
              <a:t>Loyalty</a:t>
            </a:r>
          </a:p>
          <a:p>
            <a:pPr eaLnBrk="1" hangingPunct="1"/>
            <a:r>
              <a:rPr lang="en-US" altLang="en-US" sz="1600" b="0">
                <a:latin typeface="Times New Roman" panose="02020603050405020304" pitchFamily="18" charset="0"/>
              </a:rPr>
              <a:t> Customer</a:t>
            </a:r>
          </a:p>
        </p:txBody>
      </p:sp>
      <p:sp>
        <p:nvSpPr>
          <p:cNvPr id="260114" name="Text Box 18">
            <a:extLst>
              <a:ext uri="{FF2B5EF4-FFF2-40B4-BE49-F238E27FC236}">
                <a16:creationId xmlns:a16="http://schemas.microsoft.com/office/drawing/2014/main" id="{CA57AFD4-5F42-B1B0-2760-A3CAD67E0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0" y="1752600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000" b="0">
                <a:latin typeface="Times New Roman" panose="02020603050405020304" pitchFamily="18" charset="0"/>
              </a:rPr>
              <a:t>Customer</a:t>
            </a:r>
          </a:p>
        </p:txBody>
      </p:sp>
      <p:sp>
        <p:nvSpPr>
          <p:cNvPr id="260115" name="Text Box 19">
            <a:extLst>
              <a:ext uri="{FF2B5EF4-FFF2-40B4-BE49-F238E27FC236}">
                <a16:creationId xmlns:a16="http://schemas.microsoft.com/office/drawing/2014/main" id="{D681BC2B-53C9-E715-924A-8B8B80C5E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739900"/>
            <a:ext cx="1143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1600" b="0">
                <a:latin typeface="Times New Roman" panose="02020603050405020304" pitchFamily="18" charset="0"/>
              </a:rPr>
              <a:t>  Example:</a:t>
            </a:r>
          </a:p>
        </p:txBody>
      </p:sp>
      <p:sp>
        <p:nvSpPr>
          <p:cNvPr id="260116" name="Line 20">
            <a:extLst>
              <a:ext uri="{FF2B5EF4-FFF2-40B4-BE49-F238E27FC236}">
                <a16:creationId xmlns:a16="http://schemas.microsoft.com/office/drawing/2014/main" id="{16E6327F-1CDA-1F6D-DA22-B9E40EA6C2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3263900"/>
            <a:ext cx="0" cy="68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17" name="Line 21">
            <a:extLst>
              <a:ext uri="{FF2B5EF4-FFF2-40B4-BE49-F238E27FC236}">
                <a16:creationId xmlns:a16="http://schemas.microsoft.com/office/drawing/2014/main" id="{33223B1A-D692-6BFF-5E8C-17FAAFE7F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819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18" name="Line 22">
            <a:extLst>
              <a:ext uri="{FF2B5EF4-FFF2-40B4-BE49-F238E27FC236}">
                <a16:creationId xmlns:a16="http://schemas.microsoft.com/office/drawing/2014/main" id="{F9557385-F77B-AF24-79D5-A2C17CE2B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2819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19" name="Line 23">
            <a:extLst>
              <a:ext uri="{FF2B5EF4-FFF2-40B4-BE49-F238E27FC236}">
                <a16:creationId xmlns:a16="http://schemas.microsoft.com/office/drawing/2014/main" id="{47D4E158-0C23-FD8D-8A9F-C9A76D91BB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2667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20" name="Rectangle 24">
            <a:extLst>
              <a:ext uri="{FF2B5EF4-FFF2-40B4-BE49-F238E27FC236}">
                <a16:creationId xmlns:a16="http://schemas.microsoft.com/office/drawing/2014/main" id="{C31B3F2E-79EB-C126-E9BF-AE6A49C5C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343400"/>
            <a:ext cx="1536700" cy="381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0121" name="Rectangle 25">
            <a:extLst>
              <a:ext uri="{FF2B5EF4-FFF2-40B4-BE49-F238E27FC236}">
                <a16:creationId xmlns:a16="http://schemas.microsoft.com/office/drawing/2014/main" id="{07EDF131-5FC9-CB26-52DA-626DBFF54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5892800"/>
            <a:ext cx="1447800" cy="508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z="1600" b="0">
                <a:latin typeface="Times New Roman" panose="02020603050405020304" pitchFamily="18" charset="0"/>
              </a:rPr>
              <a:t>Regular </a:t>
            </a:r>
          </a:p>
          <a:p>
            <a:pPr eaLnBrk="1" hangingPunct="1"/>
            <a:r>
              <a:rPr lang="en-US" altLang="en-US" sz="1600" b="0">
                <a:latin typeface="Times New Roman" panose="02020603050405020304" pitchFamily="18" charset="0"/>
              </a:rPr>
              <a:t>Customer</a:t>
            </a:r>
          </a:p>
        </p:txBody>
      </p:sp>
      <p:sp>
        <p:nvSpPr>
          <p:cNvPr id="260122" name="Rectangle 26">
            <a:extLst>
              <a:ext uri="{FF2B5EF4-FFF2-40B4-BE49-F238E27FC236}">
                <a16:creationId xmlns:a16="http://schemas.microsoft.com/office/drawing/2014/main" id="{1A60C9EB-96E7-3D89-F728-4B7C5CC8E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700" y="5905500"/>
            <a:ext cx="1524000" cy="4953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z="1600" b="0">
                <a:latin typeface="Times New Roman" panose="02020603050405020304" pitchFamily="18" charset="0"/>
              </a:rPr>
              <a:t>Loyalty</a:t>
            </a:r>
          </a:p>
          <a:p>
            <a:pPr eaLnBrk="1" hangingPunct="1"/>
            <a:r>
              <a:rPr lang="en-US" altLang="en-US" sz="1600" b="0">
                <a:latin typeface="Times New Roman" panose="02020603050405020304" pitchFamily="18" charset="0"/>
              </a:rPr>
              <a:t> Customer</a:t>
            </a:r>
          </a:p>
        </p:txBody>
      </p:sp>
      <p:sp>
        <p:nvSpPr>
          <p:cNvPr id="260123" name="Text Box 27">
            <a:extLst>
              <a:ext uri="{FF2B5EF4-FFF2-40B4-BE49-F238E27FC236}">
                <a16:creationId xmlns:a16="http://schemas.microsoft.com/office/drawing/2014/main" id="{6E046B62-A5E9-2600-7F51-2413AEA5A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343400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000" b="0">
                <a:latin typeface="Times New Roman" panose="02020603050405020304" pitchFamily="18" charset="0"/>
              </a:rPr>
              <a:t>Customer</a:t>
            </a:r>
          </a:p>
        </p:txBody>
      </p:sp>
      <p:sp>
        <p:nvSpPr>
          <p:cNvPr id="260124" name="Text Box 28">
            <a:extLst>
              <a:ext uri="{FF2B5EF4-FFF2-40B4-BE49-F238E27FC236}">
                <a16:creationId xmlns:a16="http://schemas.microsoft.com/office/drawing/2014/main" id="{4589751E-CA10-512C-3E52-F4C9BEBD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0" y="4330700"/>
            <a:ext cx="1143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1600" b="0">
                <a:latin typeface="Times New Roman" panose="02020603050405020304" pitchFamily="18" charset="0"/>
              </a:rPr>
              <a:t>  or:</a:t>
            </a:r>
          </a:p>
        </p:txBody>
      </p:sp>
      <p:sp>
        <p:nvSpPr>
          <p:cNvPr id="260125" name="Line 29">
            <a:extLst>
              <a:ext uri="{FF2B5EF4-FFF2-40B4-BE49-F238E27FC236}">
                <a16:creationId xmlns:a16="http://schemas.microsoft.com/office/drawing/2014/main" id="{28E87D10-BDDA-8C66-69F0-3894105DD7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5500" y="4953000"/>
            <a:ext cx="609600" cy="914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26" name="Line 30">
            <a:extLst>
              <a:ext uri="{FF2B5EF4-FFF2-40B4-BE49-F238E27FC236}">
                <a16:creationId xmlns:a16="http://schemas.microsoft.com/office/drawing/2014/main" id="{78B58F1D-0710-A5D7-208D-74833D32A7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48768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27" name="Line 31">
            <a:extLst>
              <a:ext uri="{FF2B5EF4-FFF2-40B4-BE49-F238E27FC236}">
                <a16:creationId xmlns:a16="http://schemas.microsoft.com/office/drawing/2014/main" id="{C6811A1D-6BC4-4507-2CE6-2757188779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4724400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28" name="Line 32">
            <a:extLst>
              <a:ext uri="{FF2B5EF4-FFF2-40B4-BE49-F238E27FC236}">
                <a16:creationId xmlns:a16="http://schemas.microsoft.com/office/drawing/2014/main" id="{ECAAD32F-661B-DCAA-904D-6FB930C596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9400" y="4724400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29" name="Line 33">
            <a:extLst>
              <a:ext uri="{FF2B5EF4-FFF2-40B4-BE49-F238E27FC236}">
                <a16:creationId xmlns:a16="http://schemas.microsoft.com/office/drawing/2014/main" id="{F483B6C2-5EB8-FB6F-72A0-C07AC1F3D1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86600" y="4953000"/>
            <a:ext cx="914400" cy="914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30" name="Line 34">
            <a:extLst>
              <a:ext uri="{FF2B5EF4-FFF2-40B4-BE49-F238E27FC236}">
                <a16:creationId xmlns:a16="http://schemas.microsoft.com/office/drawing/2014/main" id="{5B5017C4-E452-0BB0-C945-927812567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4724400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31" name="Line 35">
            <a:extLst>
              <a:ext uri="{FF2B5EF4-FFF2-40B4-BE49-F238E27FC236}">
                <a16:creationId xmlns:a16="http://schemas.microsoft.com/office/drawing/2014/main" id="{B150E5A2-89F0-97F9-2DA1-4EA4D9610D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4200" y="48768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32" name="Line 36">
            <a:extLst>
              <a:ext uri="{FF2B5EF4-FFF2-40B4-BE49-F238E27FC236}">
                <a16:creationId xmlns:a16="http://schemas.microsoft.com/office/drawing/2014/main" id="{9CF8A3EB-B7F9-2435-53AE-9F32260D5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4724400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260133" name="Line 37">
            <a:extLst>
              <a:ext uri="{FF2B5EF4-FFF2-40B4-BE49-F238E27FC236}">
                <a16:creationId xmlns:a16="http://schemas.microsoft.com/office/drawing/2014/main" id="{15C3F395-D0A6-7E86-8CF6-7A0516286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981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0134" name="Text Box 38">
            <a:extLst>
              <a:ext uri="{FF2B5EF4-FFF2-40B4-BE49-F238E27FC236}">
                <a16:creationId xmlns:a16="http://schemas.microsoft.com/office/drawing/2014/main" id="{C1154424-540A-561F-2622-C8E0EE289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1416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0">
                <a:solidFill>
                  <a:srgbClr val="FF0000"/>
                </a:solidFill>
                <a:latin typeface="Arial" panose="020B0604020202020204" pitchFamily="34" charset="0"/>
              </a:rPr>
              <a:t>Generalized</a:t>
            </a:r>
          </a:p>
          <a:p>
            <a:pPr algn="l" eaLnBrk="1" hangingPunct="1"/>
            <a:r>
              <a:rPr lang="en-US" altLang="en-US" b="0">
                <a:solidFill>
                  <a:srgbClr val="FF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260135" name="Line 39">
            <a:extLst>
              <a:ext uri="{FF2B5EF4-FFF2-40B4-BE49-F238E27FC236}">
                <a16:creationId xmlns:a16="http://schemas.microsoft.com/office/drawing/2014/main" id="{46445091-76C8-5B2B-BBEE-D2E15A72A93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4191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0136" name="Text Box 40">
            <a:extLst>
              <a:ext uri="{FF2B5EF4-FFF2-40B4-BE49-F238E27FC236}">
                <a16:creationId xmlns:a16="http://schemas.microsoft.com/office/drawing/2014/main" id="{64192584-B2D2-7FDB-7D2D-B96111757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343400"/>
            <a:ext cx="135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b="0">
                <a:solidFill>
                  <a:srgbClr val="FF0000"/>
                </a:solidFill>
                <a:latin typeface="Arial" panose="020B0604020202020204" pitchFamily="34" charset="0"/>
              </a:rPr>
              <a:t>Specialized</a:t>
            </a:r>
          </a:p>
          <a:p>
            <a:pPr algn="l" eaLnBrk="1" hangingPunct="1"/>
            <a:r>
              <a:rPr lang="en-US" altLang="en-US" b="0">
                <a:solidFill>
                  <a:srgbClr val="FF0000"/>
                </a:solidFill>
                <a:latin typeface="Arial" panose="020B0604020202020204" pitchFamily="34" charset="0"/>
              </a:rPr>
              <a:t>Class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>
            <a:extLst>
              <a:ext uri="{FF2B5EF4-FFF2-40B4-BE49-F238E27FC236}">
                <a16:creationId xmlns:a16="http://schemas.microsoft.com/office/drawing/2014/main" id="{0F4CCD4C-107C-F13E-4497-2425C7D49B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579438"/>
          </a:xfrm>
        </p:spPr>
        <p:txBody>
          <a:bodyPr/>
          <a:lstStyle/>
          <a:p>
            <a:r>
              <a:rPr lang="en-US" altLang="en-US" sz="2800"/>
              <a:t>State Chart Diagram</a:t>
            </a:r>
          </a:p>
        </p:txBody>
      </p:sp>
      <p:pic>
        <p:nvPicPr>
          <p:cNvPr id="282627" name="Picture 3">
            <a:extLst>
              <a:ext uri="{FF2B5EF4-FFF2-40B4-BE49-F238E27FC236}">
                <a16:creationId xmlns:a16="http://schemas.microsoft.com/office/drawing/2014/main" id="{022A8F49-2B2A-A0DF-3199-DF73F4DFC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8873" r="16667" b="21257"/>
          <a:stretch>
            <a:fillRect/>
          </a:stretch>
        </p:blipFill>
        <p:spPr bwMode="auto">
          <a:xfrm>
            <a:off x="2209800" y="990600"/>
            <a:ext cx="5105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Database Design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077913"/>
            <a:ext cx="8240713" cy="5097462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sz="2000"/>
              <a:t>The process of designing the general structure of the database:</a:t>
            </a:r>
          </a:p>
          <a:p>
            <a:pPr>
              <a:buFont typeface="Monotype Sorts" charset="2"/>
              <a:buNone/>
            </a:pPr>
            <a:endParaRPr lang="en-US" sz="2000"/>
          </a:p>
          <a:p>
            <a:r>
              <a:rPr lang="en-US" sz="2000" b="1"/>
              <a:t>Logical Design</a:t>
            </a:r>
            <a:r>
              <a:rPr lang="en-US" sz="2000"/>
              <a:t> –  Deciding on the database schema. Database design requires that we find a “good” collection of relation schemas.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Business decision – What attributes should we record in the database?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Computer Science  decision –  What relation schemas should we have and how should the attributes be distributed among the various relation schemas?</a:t>
            </a:r>
          </a:p>
          <a:p>
            <a:pPr lvl="1">
              <a:buFont typeface="Monotype Sorts" charset="2"/>
              <a:buNone/>
            </a:pPr>
            <a:endParaRPr lang="en-US" sz="2000">
              <a:ea typeface="ＭＳ Ｐゴシック" pitchFamily="34" charset="-128"/>
            </a:endParaRPr>
          </a:p>
          <a:p>
            <a:r>
              <a:rPr lang="en-US" sz="2000" b="1"/>
              <a:t>Physical Design</a:t>
            </a:r>
            <a:r>
              <a:rPr lang="en-US" sz="2000"/>
              <a:t> – Deciding on the physical layout of the database</a:t>
            </a:r>
            <a:r>
              <a:rPr lang="en-US"/>
              <a:t>                </a:t>
            </a:r>
          </a:p>
          <a:p>
            <a:pPr>
              <a:buFont typeface="Monotype Sorts" charset="2"/>
              <a:buNone/>
            </a:pPr>
            <a:endParaRPr lang="en-US"/>
          </a:p>
          <a:p>
            <a:pPr>
              <a:buFont typeface="Monotype Sorts" charset="2"/>
              <a:buNone/>
            </a:pPr>
            <a:r>
              <a:rPr lang="en-US">
                <a:sym typeface="Symbol" pitchFamily="18" charset="2"/>
              </a:rPr>
              <a:t> 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Database Design?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530225"/>
          </a:xfrm>
        </p:spPr>
        <p:txBody>
          <a:bodyPr/>
          <a:lstStyle/>
          <a:p>
            <a:r>
              <a:rPr lang="en-US" sz="2000"/>
              <a:t>Is there any problem with this design?</a:t>
            </a:r>
          </a:p>
        </p:txBody>
      </p:sp>
      <p:pic>
        <p:nvPicPr>
          <p:cNvPr id="46084" name="Picture 5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6513" y="1758950"/>
            <a:ext cx="7023100" cy="375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593725" y="5668963"/>
            <a:ext cx="73453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Quiz Q2: The problem is: (1) missing information (2) repeated information </a:t>
            </a:r>
            <a:br>
              <a:rPr lang="en-US" b="1">
                <a:solidFill>
                  <a:schemeClr val="tx2"/>
                </a:solidFill>
              </a:rPr>
            </a:br>
            <a:r>
              <a:rPr lang="en-US" b="1">
                <a:solidFill>
                  <a:schemeClr val="tx2"/>
                </a:solidFill>
              </a:rPr>
              <a:t>         (3) there is no problem (4) these instructor salaries are too low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Approaches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Normalization Theory 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Formalize what designs are bad, and test for them</a:t>
            </a:r>
          </a:p>
          <a:p>
            <a:r>
              <a:rPr lang="en-US" dirty="0"/>
              <a:t>Entity Relationship Model 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Models an enterprise as a collection of </a:t>
            </a:r>
            <a:r>
              <a:rPr lang="en-US" i="1" dirty="0">
                <a:ea typeface="ＭＳ Ｐゴシック" pitchFamily="34" charset="-128"/>
              </a:rPr>
              <a:t>entities </a:t>
            </a:r>
            <a:r>
              <a:rPr lang="en-US" dirty="0">
                <a:ea typeface="ＭＳ Ｐゴシック" pitchFamily="34" charset="-128"/>
              </a:rPr>
              <a:t>and </a:t>
            </a:r>
            <a:r>
              <a:rPr lang="en-US" i="1" dirty="0">
                <a:ea typeface="ＭＳ Ｐゴシック" pitchFamily="34" charset="-128"/>
              </a:rPr>
              <a:t>relationships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Entity: a “thing” or “object” in the enterprise that is distinguishable from other objects</a:t>
            </a:r>
          </a:p>
          <a:p>
            <a:pPr lvl="3"/>
            <a:r>
              <a:rPr lang="en-US" dirty="0">
                <a:ea typeface="ＭＳ Ｐゴシック" pitchFamily="34" charset="-128"/>
              </a:rPr>
              <a:t>Described by a set of </a:t>
            </a:r>
            <a:r>
              <a:rPr lang="en-US" i="1" dirty="0">
                <a:ea typeface="ＭＳ Ｐゴシック" pitchFamily="34" charset="-128"/>
              </a:rPr>
              <a:t>attributes</a:t>
            </a:r>
            <a:endParaRPr lang="en-US" dirty="0">
              <a:ea typeface="ＭＳ Ｐゴシック" pitchFamily="34" charset="-128"/>
            </a:endParaRPr>
          </a:p>
          <a:p>
            <a:pPr lvl="2"/>
            <a:r>
              <a:rPr lang="en-US" dirty="0">
                <a:ea typeface="ＭＳ Ｐゴシック" pitchFamily="34" charset="-128"/>
              </a:rPr>
              <a:t>Relationship: an association among several entities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Represented diagrammatically by an </a:t>
            </a:r>
            <a:r>
              <a:rPr lang="en-US" i="1" dirty="0">
                <a:ea typeface="ＭＳ Ｐゴシック" pitchFamily="34" charset="-128"/>
              </a:rPr>
              <a:t>entity-relationship diagram:</a:t>
            </a: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1414"/>
            <a:ext cx="8229600" cy="428628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Database System Internals</a:t>
            </a:r>
          </a:p>
        </p:txBody>
      </p:sp>
      <p:sp>
        <p:nvSpPr>
          <p:cNvPr id="110595" name="Rectangle 10"/>
          <p:cNvSpPr>
            <a:spLocks noChangeArrowheads="1"/>
          </p:cNvSpPr>
          <p:nvPr/>
        </p:nvSpPr>
        <p:spPr bwMode="auto">
          <a:xfrm>
            <a:off x="5554678" y="2500306"/>
            <a:ext cx="1231900" cy="2111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596" name="Rectangle 11"/>
          <p:cNvSpPr>
            <a:spLocks noChangeArrowheads="1"/>
          </p:cNvSpPr>
          <p:nvPr/>
        </p:nvSpPr>
        <p:spPr bwMode="auto">
          <a:xfrm>
            <a:off x="5500694" y="4144963"/>
            <a:ext cx="1231900" cy="2111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597" name="Rectangle 12"/>
          <p:cNvSpPr>
            <a:spLocks noChangeArrowheads="1"/>
          </p:cNvSpPr>
          <p:nvPr/>
        </p:nvSpPr>
        <p:spPr bwMode="auto">
          <a:xfrm>
            <a:off x="5429256" y="5084763"/>
            <a:ext cx="1231900" cy="2111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10598" name="Picture 14"/>
          <p:cNvPicPr>
            <a:picLocks noChangeAspect="1" noChangeArrowheads="1"/>
          </p:cNvPicPr>
          <p:nvPr/>
        </p:nvPicPr>
        <p:blipFill>
          <a:blip r:embed="rId3"/>
          <a:srcRect t="27609"/>
          <a:stretch>
            <a:fillRect/>
          </a:stretch>
        </p:blipFill>
        <p:spPr bwMode="auto">
          <a:xfrm>
            <a:off x="428597" y="744538"/>
            <a:ext cx="6500842" cy="577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7083425" y="1520825"/>
            <a:ext cx="1895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Query Processor</a:t>
            </a:r>
          </a:p>
        </p:txBody>
      </p:sp>
      <p:sp>
        <p:nvSpPr>
          <p:cNvPr id="110600" name="Text Box 8"/>
          <p:cNvSpPr txBox="1">
            <a:spLocks noChangeArrowheads="1"/>
          </p:cNvSpPr>
          <p:nvPr/>
        </p:nvSpPr>
        <p:spPr bwMode="auto">
          <a:xfrm>
            <a:off x="7105650" y="3195638"/>
            <a:ext cx="2038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Storage Manager</a:t>
            </a:r>
          </a:p>
        </p:txBody>
      </p:sp>
      <p:sp>
        <p:nvSpPr>
          <p:cNvPr id="110601" name="Text Box 9"/>
          <p:cNvSpPr txBox="1">
            <a:spLocks noChangeArrowheads="1"/>
          </p:cNvSpPr>
          <p:nvPr/>
        </p:nvSpPr>
        <p:spPr bwMode="auto">
          <a:xfrm>
            <a:off x="7172325" y="5187950"/>
            <a:ext cx="19716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Storage	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14525" y="117475"/>
            <a:ext cx="6931025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Query Processing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157288"/>
            <a:ext cx="6545262" cy="1379537"/>
          </a:xfrm>
        </p:spPr>
        <p:txBody>
          <a:bodyPr>
            <a:normAutofit fontScale="85000" lnSpcReduction="10000"/>
          </a:bodyPr>
          <a:lstStyle/>
          <a:p>
            <a:pPr>
              <a:buFont typeface="Monotype Sorts" charset="2"/>
              <a:buNone/>
            </a:pPr>
            <a:r>
              <a:rPr lang="en-US"/>
              <a:t>1.	Parsing and translation</a:t>
            </a:r>
          </a:p>
          <a:p>
            <a:pPr>
              <a:buFont typeface="Monotype Sorts" charset="2"/>
              <a:buNone/>
            </a:pPr>
            <a:r>
              <a:rPr lang="en-US"/>
              <a:t>2.	Optimization</a:t>
            </a:r>
          </a:p>
          <a:p>
            <a:pPr>
              <a:buFont typeface="Monotype Sorts" charset="2"/>
              <a:buNone/>
            </a:pPr>
            <a:r>
              <a:rPr lang="en-US"/>
              <a:t>3.	Evaluation</a:t>
            </a:r>
          </a:p>
        </p:txBody>
      </p:sp>
      <p:pic>
        <p:nvPicPr>
          <p:cNvPr id="10138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5263" y="2390775"/>
            <a:ext cx="6773862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52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University Database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Application program examples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Add new students, instructors, and courses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Register students for courses, and generate class rosters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Assign grades to students, compute grade point averages (GPA) and generate transcripts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Clicker data: record attendance and quiz answers</a:t>
            </a:r>
          </a:p>
          <a:p>
            <a:pPr lvl="2"/>
            <a:r>
              <a:rPr lang="en-US" sz="2000" b="1">
                <a:solidFill>
                  <a:schemeClr val="tx2"/>
                </a:solidFill>
                <a:ea typeface="ＭＳ Ｐゴシック" pitchFamily="34" charset="-128"/>
              </a:rPr>
              <a:t>Quiz Q1: Click 1 now!</a:t>
            </a:r>
          </a:p>
          <a:p>
            <a:r>
              <a:rPr lang="en-US" sz="2000"/>
              <a:t>In the early days, database applications were built directly on top of file systems</a:t>
            </a:r>
          </a:p>
          <a:p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2852"/>
            <a:ext cx="8229600" cy="78581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j-ea"/>
              </a:rPr>
              <a:t>Transaction Management	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77913"/>
            <a:ext cx="7661275" cy="4903787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A </a:t>
            </a:r>
            <a:r>
              <a:rPr lang="en-US" b="1" dirty="0">
                <a:solidFill>
                  <a:srgbClr val="000099"/>
                </a:solidFill>
              </a:rPr>
              <a:t>transaction</a:t>
            </a:r>
            <a:r>
              <a:rPr lang="en-US" dirty="0"/>
              <a:t> is a collection of operations that performs a single logical function in a database application.</a:t>
            </a:r>
          </a:p>
          <a:p>
            <a:pPr algn="just">
              <a:buNone/>
            </a:pPr>
            <a:endParaRPr lang="en-US" dirty="0"/>
          </a:p>
          <a:p>
            <a:pPr algn="just"/>
            <a:r>
              <a:rPr lang="en-US" b="1" dirty="0">
                <a:solidFill>
                  <a:srgbClr val="000099"/>
                </a:solidFill>
              </a:rPr>
              <a:t>Transaction-management component</a:t>
            </a:r>
            <a:r>
              <a:rPr lang="en-US" dirty="0"/>
              <a:t> ensures that the database remains in a consistent (correct) state despite system failures (e.g., power failures and operating system crashes) and transaction failures.</a:t>
            </a:r>
          </a:p>
          <a:p>
            <a:pPr algn="just">
              <a:buNone/>
            </a:pPr>
            <a:endParaRPr lang="en-US" dirty="0"/>
          </a:p>
          <a:p>
            <a:pPr algn="just"/>
            <a:r>
              <a:rPr lang="en-US" b="1" dirty="0">
                <a:solidFill>
                  <a:srgbClr val="000099"/>
                </a:solidFill>
              </a:rPr>
              <a:t>Concurrency-control manager</a:t>
            </a:r>
            <a:r>
              <a:rPr lang="en-US" dirty="0"/>
              <a:t> controls the interaction among the concurrent transactions, to ensure the consistency of the database.</a:t>
            </a:r>
            <a:r>
              <a:rPr lang="en-US" b="1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1F5A-C4BB-484E-84B6-9BD2F80C5E12}" type="slidenum">
              <a:rPr lang="en-GB"/>
              <a:pPr/>
              <a:t>21</a:t>
            </a:fld>
            <a:endParaRPr lang="en-GB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144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GB"/>
              <a:t>What Is a Relational Database?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990600" y="1219200"/>
            <a:ext cx="7010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A database whose symbols are organised into a collection of </a:t>
            </a:r>
            <a:r>
              <a:rPr lang="en-GB" i="1"/>
              <a:t>relations</a:t>
            </a:r>
            <a:r>
              <a:rPr lang="en-GB"/>
              <a:t>.  Here is a relation, shown in tabular form:</a:t>
            </a:r>
          </a:p>
        </p:txBody>
      </p:sp>
      <p:sp>
        <p:nvSpPr>
          <p:cNvPr id="7316" name="Text Box 148"/>
          <p:cNvSpPr txBox="1">
            <a:spLocks noChangeArrowheads="1"/>
          </p:cNvSpPr>
          <p:nvPr/>
        </p:nvSpPr>
        <p:spPr bwMode="auto">
          <a:xfrm>
            <a:off x="914400" y="5410200"/>
            <a:ext cx="7467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/>
              <a:t>Might be the value currently assigned to </a:t>
            </a:r>
            <a:r>
              <a:rPr lang="en-GB">
                <a:solidFill>
                  <a:schemeClr val="accent2"/>
                </a:solidFill>
              </a:rPr>
              <a:t>ENROLMENT</a:t>
            </a:r>
            <a:r>
              <a:rPr lang="en-GB"/>
              <a:t>, a </a:t>
            </a:r>
            <a:r>
              <a:rPr lang="en-GB" i="1"/>
              <a:t>relation variable</a:t>
            </a:r>
            <a:r>
              <a:rPr lang="en-GB"/>
              <a:t> (“relvar”).</a:t>
            </a:r>
          </a:p>
        </p:txBody>
      </p:sp>
      <p:graphicFrame>
        <p:nvGraphicFramePr>
          <p:cNvPr id="7385" name="Group 217"/>
          <p:cNvGraphicFramePr>
            <a:graphicFrameLocks noGrp="1"/>
          </p:cNvGraphicFramePr>
          <p:nvPr/>
        </p:nvGraphicFramePr>
        <p:xfrm>
          <a:off x="1066800" y="2514600"/>
          <a:ext cx="7543800" cy="2774950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StudentId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CourseId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S1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Anne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S1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Anne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S2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Boris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S3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Cindy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S4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Devinder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utoUpdateAnimBg="0"/>
      <p:bldP spid="731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97D7-7004-478B-A4B4-CEC5C7F8EA49}" type="slidenum">
              <a:rPr lang="en-GB"/>
              <a:pPr/>
              <a:t>22</a:t>
            </a:fld>
            <a:endParaRPr lang="en-GB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144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GB"/>
              <a:t>“Relation” </a:t>
            </a:r>
            <a:r>
              <a:rPr lang="en-GB">
                <a:sym typeface="Math B" pitchFamily="2" charset="2"/>
              </a:rPr>
              <a:t>not equal to “Table”</a:t>
            </a:r>
            <a:endParaRPr lang="en-GB"/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990600" y="1219200"/>
            <a:ext cx="7010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This table is different from the one we have just seen, but it represents the same relation:</a:t>
            </a:r>
          </a:p>
        </p:txBody>
      </p:sp>
      <p:graphicFrame>
        <p:nvGraphicFramePr>
          <p:cNvPr id="31817" name="Group 73"/>
          <p:cNvGraphicFramePr>
            <a:graphicFrameLocks noGrp="1"/>
          </p:cNvGraphicFramePr>
          <p:nvPr/>
        </p:nvGraphicFramePr>
        <p:xfrm>
          <a:off x="1066800" y="2133600"/>
          <a:ext cx="7543800" cy="2743200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StudentId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CourseId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Devinder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S4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Cindy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S3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Anne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S1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Boris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S2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Anne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S1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809" name="Text Box 65"/>
          <p:cNvSpPr txBox="1">
            <a:spLocks noChangeArrowheads="1"/>
          </p:cNvSpPr>
          <p:nvPr/>
        </p:nvSpPr>
        <p:spPr bwMode="auto">
          <a:xfrm>
            <a:off x="990600" y="4953000"/>
            <a:ext cx="7010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In other words, the relation represented does not depend on the order in which we place the rows or the columns in the table.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09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807B-761E-4D57-874B-FB2C4C2B6FE8}" type="slidenum">
              <a:rPr lang="en-GB"/>
              <a:pPr/>
              <a:t>23</a:t>
            </a:fld>
            <a:endParaRPr lang="en-GB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144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GB"/>
              <a:t>Anatomy of a Relation </a:t>
            </a:r>
          </a:p>
        </p:txBody>
      </p:sp>
      <p:graphicFrame>
        <p:nvGraphicFramePr>
          <p:cNvPr id="16486" name="Group 102"/>
          <p:cNvGraphicFramePr>
            <a:graphicFrameLocks noGrp="1"/>
          </p:cNvGraphicFramePr>
          <p:nvPr/>
        </p:nvGraphicFramePr>
        <p:xfrm>
          <a:off x="838200" y="1371600"/>
          <a:ext cx="7543800" cy="914400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StudentId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CourseId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S1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Anne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</a:rPr>
                        <a:t>C1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460" name="Line 76"/>
          <p:cNvSpPr>
            <a:spLocks noChangeShapeType="1"/>
          </p:cNvSpPr>
          <p:nvPr/>
        </p:nvSpPr>
        <p:spPr bwMode="auto">
          <a:xfrm flipV="1">
            <a:off x="1219200" y="1752600"/>
            <a:ext cx="304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61" name="Text Box 77"/>
          <p:cNvSpPr txBox="1">
            <a:spLocks noChangeArrowheads="1"/>
          </p:cNvSpPr>
          <p:nvPr/>
        </p:nvSpPr>
        <p:spPr bwMode="auto">
          <a:xfrm>
            <a:off x="746125" y="2757488"/>
            <a:ext cx="167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i="1"/>
              <a:t>attribute name</a:t>
            </a:r>
          </a:p>
        </p:txBody>
      </p:sp>
      <p:sp>
        <p:nvSpPr>
          <p:cNvPr id="16462" name="Line 78"/>
          <p:cNvSpPr>
            <a:spLocks noChangeShapeType="1"/>
          </p:cNvSpPr>
          <p:nvPr/>
        </p:nvSpPr>
        <p:spPr bwMode="auto">
          <a:xfrm flipH="1" flipV="1">
            <a:off x="2209800" y="2133600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63" name="Text Box 79"/>
          <p:cNvSpPr txBox="1">
            <a:spLocks noChangeArrowheads="1"/>
          </p:cNvSpPr>
          <p:nvPr/>
        </p:nvSpPr>
        <p:spPr bwMode="auto">
          <a:xfrm>
            <a:off x="2879725" y="2757488"/>
            <a:ext cx="176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i="1"/>
              <a:t>attribute values</a:t>
            </a:r>
          </a:p>
        </p:txBody>
      </p:sp>
      <p:sp>
        <p:nvSpPr>
          <p:cNvPr id="16464" name="Line 80"/>
          <p:cNvSpPr>
            <a:spLocks noChangeShapeType="1"/>
          </p:cNvSpPr>
          <p:nvPr/>
        </p:nvSpPr>
        <p:spPr bwMode="auto">
          <a:xfrm flipH="1">
            <a:off x="8382000" y="2057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65" name="Line 81"/>
          <p:cNvSpPr>
            <a:spLocks noChangeShapeType="1"/>
          </p:cNvSpPr>
          <p:nvPr/>
        </p:nvSpPr>
        <p:spPr bwMode="auto">
          <a:xfrm flipH="1">
            <a:off x="8382000" y="2057400"/>
            <a:ext cx="228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66" name="Text Box 82"/>
          <p:cNvSpPr txBox="1">
            <a:spLocks noChangeArrowheads="1"/>
          </p:cNvSpPr>
          <p:nvPr/>
        </p:nvSpPr>
        <p:spPr bwMode="auto">
          <a:xfrm>
            <a:off x="6400800" y="2819400"/>
            <a:ext cx="2209800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2000"/>
              <a:t>n</a:t>
            </a:r>
            <a:r>
              <a:rPr lang="en-GB" sz="2000" i="1"/>
              <a:t>-tuple</a:t>
            </a:r>
            <a:r>
              <a:rPr lang="en-GB" sz="2000"/>
              <a:t>, or </a:t>
            </a:r>
            <a:r>
              <a:rPr lang="en-GB" sz="2000" i="1"/>
              <a:t>tuple</a:t>
            </a:r>
            <a:r>
              <a:rPr lang="en-GB" sz="2000"/>
              <a:t>.</a:t>
            </a:r>
            <a:br>
              <a:rPr lang="en-GB" sz="2000"/>
            </a:br>
            <a:r>
              <a:rPr lang="en-GB" sz="2000"/>
              <a:t>This is a 3-tuple.</a:t>
            </a:r>
            <a:br>
              <a:rPr lang="en-GB" sz="2000"/>
            </a:br>
            <a:r>
              <a:rPr lang="en-GB" sz="2000"/>
              <a:t>The tuples constitute the </a:t>
            </a:r>
            <a:r>
              <a:rPr lang="en-GB" sz="2000" i="1"/>
              <a:t>body </a:t>
            </a:r>
            <a:r>
              <a:rPr lang="en-GB" sz="2000"/>
              <a:t>of the relation.</a:t>
            </a:r>
            <a:br>
              <a:rPr lang="en-GB" sz="2000"/>
            </a:br>
            <a:r>
              <a:rPr lang="en-GB" sz="2000"/>
              <a:t>The number of tuples in the body is the </a:t>
            </a:r>
            <a:r>
              <a:rPr lang="en-GB" sz="2000" i="1"/>
              <a:t>cardinality</a:t>
            </a:r>
            <a:r>
              <a:rPr lang="en-GB" sz="2000"/>
              <a:t> of the relation.</a:t>
            </a:r>
          </a:p>
        </p:txBody>
      </p:sp>
      <p:sp>
        <p:nvSpPr>
          <p:cNvPr id="16467" name="Line 83"/>
          <p:cNvSpPr>
            <a:spLocks noChangeShapeType="1"/>
          </p:cNvSpPr>
          <p:nvPr/>
        </p:nvSpPr>
        <p:spPr bwMode="auto">
          <a:xfrm>
            <a:off x="457200" y="1600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68" name="Line 84"/>
          <p:cNvSpPr>
            <a:spLocks noChangeShapeType="1"/>
          </p:cNvSpPr>
          <p:nvPr/>
        </p:nvSpPr>
        <p:spPr bwMode="auto">
          <a:xfrm>
            <a:off x="457200" y="16002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69" name="Text Box 85"/>
          <p:cNvSpPr txBox="1">
            <a:spLocks noChangeArrowheads="1"/>
          </p:cNvSpPr>
          <p:nvPr/>
        </p:nvSpPr>
        <p:spPr bwMode="auto">
          <a:xfrm>
            <a:off x="533400" y="4343400"/>
            <a:ext cx="47402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2000" i="1"/>
              <a:t>Heading </a:t>
            </a:r>
            <a:r>
              <a:rPr lang="en-GB" sz="2000"/>
              <a:t>(a set of attributes)</a:t>
            </a:r>
            <a:br>
              <a:rPr lang="en-GB" sz="2000"/>
            </a:br>
            <a:r>
              <a:rPr lang="en-GB" sz="2000"/>
              <a:t>The </a:t>
            </a:r>
            <a:r>
              <a:rPr lang="en-GB" sz="2000" i="1"/>
              <a:t>degree</a:t>
            </a:r>
            <a:r>
              <a:rPr lang="en-GB" sz="2000"/>
              <a:t> of this heading is 3,</a:t>
            </a:r>
          </a:p>
          <a:p>
            <a:r>
              <a:rPr lang="en-GB" sz="2000"/>
              <a:t>which is also the degree of the relation.</a:t>
            </a:r>
          </a:p>
        </p:txBody>
      </p:sp>
      <p:sp>
        <p:nvSpPr>
          <p:cNvPr id="16471" name="Oval 87"/>
          <p:cNvSpPr>
            <a:spLocks noChangeArrowheads="1"/>
          </p:cNvSpPr>
          <p:nvPr/>
        </p:nvSpPr>
        <p:spPr bwMode="auto">
          <a:xfrm>
            <a:off x="5791200" y="2576513"/>
            <a:ext cx="2971800" cy="3581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73" name="Oval 89"/>
          <p:cNvSpPr>
            <a:spLocks noChangeArrowheads="1"/>
          </p:cNvSpPr>
          <p:nvPr/>
        </p:nvSpPr>
        <p:spPr bwMode="auto">
          <a:xfrm>
            <a:off x="320675" y="3821113"/>
            <a:ext cx="4495800" cy="2043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74" name="Line 90"/>
          <p:cNvSpPr>
            <a:spLocks noChangeShapeType="1"/>
          </p:cNvSpPr>
          <p:nvPr/>
        </p:nvSpPr>
        <p:spPr bwMode="auto">
          <a:xfrm flipV="1">
            <a:off x="4267200" y="2133600"/>
            <a:ext cx="304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75" name="Oval 91"/>
          <p:cNvSpPr>
            <a:spLocks noChangeArrowheads="1"/>
          </p:cNvSpPr>
          <p:nvPr/>
        </p:nvSpPr>
        <p:spPr bwMode="auto">
          <a:xfrm>
            <a:off x="2819400" y="2743200"/>
            <a:ext cx="1828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76" name="Line 92"/>
          <p:cNvSpPr>
            <a:spLocks noChangeShapeType="1"/>
          </p:cNvSpPr>
          <p:nvPr/>
        </p:nvSpPr>
        <p:spPr bwMode="auto">
          <a:xfrm flipV="1">
            <a:off x="4648200" y="2133600"/>
            <a:ext cx="2286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77" name="Oval 93"/>
          <p:cNvSpPr>
            <a:spLocks noChangeArrowheads="1"/>
          </p:cNvSpPr>
          <p:nvPr/>
        </p:nvSpPr>
        <p:spPr bwMode="auto">
          <a:xfrm>
            <a:off x="685800" y="2743200"/>
            <a:ext cx="1828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60" grpId="0" animBg="1"/>
      <p:bldP spid="16461" grpId="0" autoUpdateAnimBg="0"/>
      <p:bldP spid="16462" grpId="0" animBg="1"/>
      <p:bldP spid="16463" grpId="0" autoUpdateAnimBg="0"/>
      <p:bldP spid="16464" grpId="0" animBg="1"/>
      <p:bldP spid="16465" grpId="0" animBg="1"/>
      <p:bldP spid="16466" grpId="0" autoUpdateAnimBg="0"/>
      <p:bldP spid="16467" grpId="0" animBg="1"/>
      <p:bldP spid="16468" grpId="0" animBg="1"/>
      <p:bldP spid="16469" grpId="0" autoUpdateAnimBg="0"/>
      <p:bldP spid="16471" grpId="0" animBg="1"/>
      <p:bldP spid="16473" grpId="0" animBg="1"/>
      <p:bldP spid="16474" grpId="0" animBg="1"/>
      <p:bldP spid="16475" grpId="0" animBg="1"/>
      <p:bldP spid="16476" grpId="0" animBg="1"/>
      <p:bldP spid="1647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286000" y="228600"/>
            <a:ext cx="487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u="sng" dirty="0">
                <a:latin typeface="+mj-lt"/>
              </a:rPr>
              <a:t>Database Concepts</a:t>
            </a:r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609600" y="1219200"/>
            <a:ext cx="8229600" cy="457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defRPr/>
            </a:pPr>
            <a:r>
              <a:rPr lang="en-IN" sz="2400" b="1" u="sng" dirty="0"/>
              <a:t>DATA MODELS</a:t>
            </a:r>
          </a:p>
          <a:p>
            <a:pPr marL="457200" indent="-457200" algn="just">
              <a:spcBef>
                <a:spcPct val="50000"/>
              </a:spcBef>
              <a:defRPr/>
            </a:pPr>
            <a:r>
              <a:rPr lang="en-IN" sz="2400" b="1" u="sng" dirty="0"/>
              <a:t>RELATIONAL MODEL - CONCEPT</a:t>
            </a:r>
          </a:p>
          <a:p>
            <a:pPr marL="457200" indent="-457200" algn="just">
              <a:spcBef>
                <a:spcPts val="0"/>
              </a:spcBef>
              <a:defRPr/>
            </a:pPr>
            <a:endParaRPr lang="en-IN" sz="1100" b="1" u="sng" dirty="0"/>
          </a:p>
          <a:p>
            <a:pPr algn="just">
              <a:defRPr/>
            </a:pPr>
            <a:r>
              <a:rPr lang="en-IN" sz="2000" b="1" u="sng" dirty="0"/>
              <a:t>Tables:</a:t>
            </a:r>
            <a:r>
              <a:rPr lang="en-IN" sz="2000" dirty="0"/>
              <a:t> In relation data model, relations are saved in the format of Tables. This format stores the relation among entities. A table has rows and columns, where rows represent records and columns represents the attributes.</a:t>
            </a:r>
          </a:p>
          <a:p>
            <a:pPr algn="just">
              <a:defRPr/>
            </a:pPr>
            <a:endParaRPr lang="en-IN" sz="2000" dirty="0"/>
          </a:p>
          <a:p>
            <a:pPr algn="just">
              <a:defRPr/>
            </a:pPr>
            <a:r>
              <a:rPr lang="en-IN" sz="2000" b="1" u="sng" dirty="0"/>
              <a:t>Tuple:</a:t>
            </a:r>
            <a:r>
              <a:rPr lang="en-IN" sz="2000" dirty="0"/>
              <a:t> A single row of a table, which contains a single record for that relation is called a tuple.</a:t>
            </a:r>
          </a:p>
          <a:p>
            <a:pPr algn="just">
              <a:defRPr/>
            </a:pPr>
            <a:endParaRPr lang="en-IN" sz="2000" b="1" u="sng" dirty="0"/>
          </a:p>
          <a:p>
            <a:pPr algn="just">
              <a:defRPr/>
            </a:pPr>
            <a:r>
              <a:rPr lang="en-IN" sz="2000" b="1" u="sng" dirty="0"/>
              <a:t>Attribute :</a:t>
            </a:r>
            <a:r>
              <a:rPr lang="en-IN" sz="2000" dirty="0"/>
              <a:t> columns are referred as attributes.</a:t>
            </a:r>
          </a:p>
          <a:p>
            <a:pPr algn="just">
              <a:defRPr/>
            </a:pPr>
            <a:endParaRPr lang="en-IN" sz="2000" dirty="0"/>
          </a:p>
          <a:p>
            <a:pPr algn="just">
              <a:defRPr/>
            </a:pPr>
            <a:r>
              <a:rPr lang="en-IN" sz="2000" b="1" u="sng" dirty="0"/>
              <a:t>Domain:</a:t>
            </a:r>
            <a:r>
              <a:rPr lang="en-IN" sz="2000" b="1" dirty="0"/>
              <a:t> </a:t>
            </a:r>
            <a:r>
              <a:rPr lang="en-IN" sz="2000" dirty="0"/>
              <a:t>A pool of values from which the actual values appearing in a given column are drawn.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0425" y="1077913"/>
            <a:ext cx="7978775" cy="5311775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Let K </a:t>
            </a:r>
            <a:r>
              <a:rPr lang="en-US">
                <a:sym typeface="Symbol" pitchFamily="18" charset="2"/>
              </a:rPr>
              <a:t> R</a:t>
            </a:r>
          </a:p>
          <a:p>
            <a:r>
              <a:rPr lang="en-US" i="1">
                <a:sym typeface="Symbol" pitchFamily="18" charset="2"/>
              </a:rPr>
              <a:t>K </a:t>
            </a:r>
            <a:r>
              <a:rPr lang="en-US">
                <a:sym typeface="Symbol" pitchFamily="18" charset="2"/>
              </a:rPr>
              <a:t>is a </a:t>
            </a:r>
            <a:r>
              <a:rPr lang="en-US" b="1">
                <a:solidFill>
                  <a:schemeClr val="tx2"/>
                </a:solidFill>
                <a:sym typeface="Symbol" pitchFamily="18" charset="2"/>
              </a:rPr>
              <a:t>superkey </a:t>
            </a:r>
            <a:r>
              <a:rPr lang="en-US">
                <a:sym typeface="Symbol" pitchFamily="18" charset="2"/>
              </a:rPr>
              <a:t>of </a:t>
            </a:r>
            <a:r>
              <a:rPr lang="en-US" i="1">
                <a:sym typeface="Symbol" pitchFamily="18" charset="2"/>
              </a:rPr>
              <a:t>R</a:t>
            </a:r>
            <a:r>
              <a:rPr lang="en-US">
                <a:sym typeface="Symbol" pitchFamily="18" charset="2"/>
              </a:rPr>
              <a:t> if values for </a:t>
            </a:r>
            <a:r>
              <a:rPr lang="en-US" i="1">
                <a:sym typeface="Symbol" pitchFamily="18" charset="2"/>
              </a:rPr>
              <a:t>K</a:t>
            </a:r>
            <a:r>
              <a:rPr lang="en-US">
                <a:sym typeface="Symbol" pitchFamily="18" charset="2"/>
              </a:rPr>
              <a:t> are sufficient to identify a unique tuple of each possible relation </a:t>
            </a:r>
            <a:r>
              <a:rPr lang="en-US" i="1">
                <a:sym typeface="Symbol" pitchFamily="18" charset="2"/>
              </a:rPr>
              <a:t>r(R)</a:t>
            </a:r>
            <a:r>
              <a:rPr lang="en-US">
                <a:sym typeface="Symbol" pitchFamily="18" charset="2"/>
              </a:rPr>
              <a:t> </a:t>
            </a:r>
          </a:p>
          <a:p>
            <a:pPr lvl="1"/>
            <a:r>
              <a:rPr lang="en-US">
                <a:sym typeface="Symbol" pitchFamily="18" charset="2"/>
              </a:rPr>
              <a:t>by “possible</a:t>
            </a:r>
            <a:r>
              <a:rPr lang="en-US" i="1">
                <a:sym typeface="Symbol" pitchFamily="18" charset="2"/>
              </a:rPr>
              <a:t> r </a:t>
            </a:r>
            <a:r>
              <a:rPr lang="en-US">
                <a:sym typeface="Symbol" pitchFamily="18" charset="2"/>
              </a:rPr>
              <a:t>” we mean a relation </a:t>
            </a:r>
            <a:r>
              <a:rPr lang="en-US" i="1">
                <a:sym typeface="Symbol" pitchFamily="18" charset="2"/>
              </a:rPr>
              <a:t>r</a:t>
            </a:r>
            <a:r>
              <a:rPr lang="en-US">
                <a:sym typeface="Symbol" pitchFamily="18" charset="2"/>
              </a:rPr>
              <a:t> that could exist in the enterprise we are modeling.</a:t>
            </a:r>
          </a:p>
          <a:p>
            <a:pPr lvl="1">
              <a:lnSpc>
                <a:spcPct val="130000"/>
              </a:lnSpc>
            </a:pPr>
            <a:r>
              <a:rPr lang="en-US">
                <a:sym typeface="Symbol" pitchFamily="18" charset="2"/>
              </a:rPr>
              <a:t>Example:  {</a:t>
            </a:r>
            <a:r>
              <a:rPr lang="en-US" i="1">
                <a:sym typeface="Symbol" pitchFamily="18" charset="2"/>
              </a:rPr>
              <a:t>customer_name, customer_street</a:t>
            </a:r>
            <a:r>
              <a:rPr lang="en-US">
                <a:sym typeface="Symbol" pitchFamily="18" charset="2"/>
              </a:rPr>
              <a:t>} and</a:t>
            </a:r>
            <a:br>
              <a:rPr lang="en-US">
                <a:sym typeface="Symbol" pitchFamily="18" charset="2"/>
              </a:rPr>
            </a:br>
            <a:r>
              <a:rPr lang="en-US">
                <a:sym typeface="Symbol" pitchFamily="18" charset="2"/>
              </a:rPr>
              <a:t>                 {</a:t>
            </a:r>
            <a:r>
              <a:rPr lang="en-US" i="1">
                <a:sym typeface="Symbol" pitchFamily="18" charset="2"/>
              </a:rPr>
              <a:t>customer_name</a:t>
            </a:r>
            <a:r>
              <a:rPr lang="en-US">
                <a:sym typeface="Symbol" pitchFamily="18" charset="2"/>
              </a:rPr>
              <a:t>} </a:t>
            </a:r>
            <a:br>
              <a:rPr lang="en-US">
                <a:sym typeface="Symbol" pitchFamily="18" charset="2"/>
              </a:rPr>
            </a:br>
            <a:r>
              <a:rPr lang="en-US">
                <a:sym typeface="Symbol" pitchFamily="18" charset="2"/>
              </a:rPr>
              <a:t>are both superkeys of </a:t>
            </a:r>
            <a:r>
              <a:rPr lang="en-US" i="1">
                <a:sym typeface="Symbol" pitchFamily="18" charset="2"/>
              </a:rPr>
              <a:t>Customer</a:t>
            </a:r>
            <a:r>
              <a:rPr lang="en-US">
                <a:sym typeface="Symbol" pitchFamily="18" charset="2"/>
              </a:rPr>
              <a:t>, if no two customers can possibly have the same name.</a:t>
            </a:r>
          </a:p>
          <a:p>
            <a:pPr>
              <a:lnSpc>
                <a:spcPct val="120000"/>
              </a:lnSpc>
            </a:pPr>
            <a:r>
              <a:rPr lang="en-US" i="1">
                <a:sym typeface="Symbol" pitchFamily="18" charset="2"/>
              </a:rPr>
              <a:t>K</a:t>
            </a:r>
            <a:r>
              <a:rPr lang="en-US">
                <a:sym typeface="Symbol" pitchFamily="18" charset="2"/>
              </a:rPr>
              <a:t> is a </a:t>
            </a:r>
            <a:r>
              <a:rPr lang="en-US" b="1">
                <a:solidFill>
                  <a:schemeClr val="tx2"/>
                </a:solidFill>
                <a:sym typeface="Symbol" pitchFamily="18" charset="2"/>
              </a:rPr>
              <a:t>candidate key</a:t>
            </a:r>
            <a:r>
              <a:rPr lang="en-US">
                <a:sym typeface="Symbol" pitchFamily="18" charset="2"/>
              </a:rPr>
              <a:t> if </a:t>
            </a:r>
            <a:r>
              <a:rPr lang="en-US" i="1">
                <a:sym typeface="Symbol" pitchFamily="18" charset="2"/>
              </a:rPr>
              <a:t>K</a:t>
            </a:r>
            <a:r>
              <a:rPr lang="en-US">
                <a:sym typeface="Symbol" pitchFamily="18" charset="2"/>
              </a:rPr>
              <a:t> is minimal</a:t>
            </a:r>
            <a:br>
              <a:rPr lang="en-US">
                <a:sym typeface="Symbol" pitchFamily="18" charset="2"/>
              </a:rPr>
            </a:br>
            <a:r>
              <a:rPr lang="en-US">
                <a:sym typeface="Symbol" pitchFamily="18" charset="2"/>
              </a:rPr>
              <a:t>Example:  {</a:t>
            </a:r>
            <a:r>
              <a:rPr lang="en-US" i="1">
                <a:sym typeface="Symbol" pitchFamily="18" charset="2"/>
              </a:rPr>
              <a:t>customer_name</a:t>
            </a:r>
            <a:r>
              <a:rPr lang="en-US">
                <a:sym typeface="Symbol" pitchFamily="18" charset="2"/>
              </a:rPr>
              <a:t>} is a candidate key for </a:t>
            </a:r>
            <a:r>
              <a:rPr lang="en-US" i="1">
                <a:sym typeface="Symbol" pitchFamily="18" charset="2"/>
              </a:rPr>
              <a:t>Customer</a:t>
            </a:r>
            <a:r>
              <a:rPr lang="en-US">
                <a:sym typeface="Symbol" pitchFamily="18" charset="2"/>
              </a:rPr>
              <a:t>, since it is a superkey (assuming no two customers can possibly have the same name), and no subset of it is a superkey.</a:t>
            </a:r>
          </a:p>
          <a:p>
            <a:pPr>
              <a:lnSpc>
                <a:spcPct val="120000"/>
              </a:lnSpc>
            </a:pPr>
            <a:r>
              <a:rPr lang="en-US" b="1">
                <a:solidFill>
                  <a:schemeClr val="tx2"/>
                </a:solidFill>
                <a:sym typeface="Symbol" pitchFamily="18" charset="2"/>
              </a:rPr>
              <a:t>Primary Key </a:t>
            </a:r>
            <a:endParaRPr lang="en-US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286000" y="228600"/>
            <a:ext cx="487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u="sng" dirty="0">
                <a:latin typeface="+mj-lt"/>
              </a:rPr>
              <a:t>Database Concepts</a:t>
            </a:r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609600" y="1219200"/>
            <a:ext cx="8229600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defRPr/>
            </a:pPr>
            <a:r>
              <a:rPr lang="en-IN" sz="2400" b="1" u="sng" dirty="0"/>
              <a:t>DATA MODELS</a:t>
            </a:r>
          </a:p>
          <a:p>
            <a:pPr marL="457200" indent="-457200" algn="just">
              <a:spcBef>
                <a:spcPct val="50000"/>
              </a:spcBef>
              <a:defRPr/>
            </a:pPr>
            <a:r>
              <a:rPr lang="en-IN" sz="2400" b="1" u="sng" dirty="0"/>
              <a:t>RELATIONAL MODEL - CONCEPT</a:t>
            </a:r>
          </a:p>
          <a:p>
            <a:pPr marL="457200" indent="-457200" algn="just">
              <a:spcBef>
                <a:spcPts val="0"/>
              </a:spcBef>
              <a:defRPr/>
            </a:pPr>
            <a:endParaRPr lang="en-IN" sz="1100" b="1" u="sng" dirty="0"/>
          </a:p>
          <a:p>
            <a:pPr>
              <a:spcBef>
                <a:spcPts val="0"/>
              </a:spcBef>
              <a:defRPr/>
            </a:pPr>
            <a:r>
              <a:rPr lang="en-IN" sz="2000" b="1" dirty="0"/>
              <a:t> What does </a:t>
            </a:r>
            <a:r>
              <a:rPr lang="en-IN" sz="2000" b="1" i="1" dirty="0"/>
              <a:t>Primary Key</a:t>
            </a:r>
            <a:r>
              <a:rPr lang="en-IN" sz="2000" b="1" dirty="0"/>
              <a:t> mean?</a:t>
            </a:r>
          </a:p>
          <a:p>
            <a:pPr>
              <a:spcBef>
                <a:spcPts val="0"/>
              </a:spcBef>
              <a:defRPr/>
            </a:pPr>
            <a:endParaRPr lang="en-IN" sz="1600" b="1" dirty="0"/>
          </a:p>
          <a:p>
            <a:pPr algn="just">
              <a:spcBef>
                <a:spcPts val="0"/>
              </a:spcBef>
              <a:defRPr/>
            </a:pPr>
            <a:r>
              <a:rPr lang="en-IN" sz="2000" dirty="0"/>
              <a:t>A primary key is a special relational database table column (or combination of columns) designated to uniquely identify all table records. </a:t>
            </a:r>
          </a:p>
          <a:p>
            <a:pPr>
              <a:spcBef>
                <a:spcPts val="0"/>
              </a:spcBef>
              <a:defRPr/>
            </a:pPr>
            <a:endParaRPr lang="en-IN" sz="1100" dirty="0"/>
          </a:p>
          <a:p>
            <a:pPr>
              <a:spcBef>
                <a:spcPts val="0"/>
              </a:spcBef>
              <a:defRPr/>
            </a:pPr>
            <a:r>
              <a:rPr lang="en-IN" sz="2000" dirty="0"/>
              <a:t>A primary key’s main features are:</a:t>
            </a:r>
            <a:br>
              <a:rPr lang="en-IN" sz="2000" dirty="0"/>
            </a:br>
            <a:endParaRPr lang="en-IN" sz="2000" dirty="0"/>
          </a:p>
          <a:p>
            <a:pPr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en-IN" sz="2000" dirty="0"/>
              <a:t>It must contain a unique value for each row of data.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en-IN" sz="2000" dirty="0"/>
              <a:t>It cannot contain null values.</a:t>
            </a:r>
            <a:br>
              <a:rPr lang="en-IN" sz="2000" dirty="0"/>
            </a:br>
            <a:endParaRPr lang="en-IN" sz="2000" dirty="0"/>
          </a:p>
          <a:p>
            <a:pPr algn="just">
              <a:spcBef>
                <a:spcPts val="0"/>
              </a:spcBef>
              <a:defRPr/>
            </a:pPr>
            <a:r>
              <a:rPr lang="en-IN" sz="2000" dirty="0"/>
              <a:t>A primary key is either an existing table column or a column that is specifically generated by the database according to a defined sequence.</a:t>
            </a:r>
            <a:endParaRPr lang="en-IN" sz="2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286000" y="228600"/>
            <a:ext cx="487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u="sng" dirty="0">
                <a:latin typeface="+mj-lt"/>
              </a:rPr>
              <a:t>Database Concepts</a:t>
            </a:r>
          </a:p>
        </p:txBody>
      </p:sp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609600" y="1219200"/>
            <a:ext cx="8229600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/>
            <a:r>
              <a:rPr lang="en-IN" sz="2400" b="1" u="sng"/>
              <a:t>DATA MODELS</a:t>
            </a:r>
          </a:p>
          <a:p>
            <a:pPr marL="457200" indent="-457200" algn="just">
              <a:spcBef>
                <a:spcPct val="50000"/>
              </a:spcBef>
            </a:pPr>
            <a:r>
              <a:rPr lang="en-IN" sz="2400" b="1" u="sng"/>
              <a:t>RELATIONAL MODEL - CONCEPT</a:t>
            </a:r>
          </a:p>
          <a:p>
            <a:pPr marL="457200" indent="-457200" algn="just"/>
            <a:endParaRPr lang="en-IN" sz="1100" b="1" u="sng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190875"/>
            <a:ext cx="8351838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Oval 4"/>
          <p:cNvSpPr>
            <a:spLocks noChangeArrowheads="1"/>
          </p:cNvSpPr>
          <p:nvPr/>
        </p:nvSpPr>
        <p:spPr bwMode="auto">
          <a:xfrm>
            <a:off x="609600" y="3114675"/>
            <a:ext cx="1447800" cy="1371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2819400" y="5172075"/>
            <a:ext cx="17542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cs typeface="Times New Roman" pitchFamily="18" charset="0"/>
              </a:rPr>
              <a:t>primary key field</a:t>
            </a:r>
          </a:p>
        </p:txBody>
      </p:sp>
      <p:sp>
        <p:nvSpPr>
          <p:cNvPr id="32775" name="Line 6"/>
          <p:cNvSpPr>
            <a:spLocks noChangeShapeType="1"/>
          </p:cNvSpPr>
          <p:nvPr/>
        </p:nvSpPr>
        <p:spPr bwMode="auto">
          <a:xfrm flipH="1" flipV="1">
            <a:off x="1905000" y="4333875"/>
            <a:ext cx="106680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Text Box 7"/>
          <p:cNvSpPr txBox="1">
            <a:spLocks noChangeArrowheads="1"/>
          </p:cNvSpPr>
          <p:nvPr/>
        </p:nvSpPr>
        <p:spPr bwMode="auto">
          <a:xfrm>
            <a:off x="1690688" y="2509838"/>
            <a:ext cx="4680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u="sng" dirty="0">
                <a:cs typeface="Times New Roman" pitchFamily="18" charset="0"/>
              </a:rPr>
              <a:t>PRMARY KEY - TABLE - CUSTOMERS</a:t>
            </a:r>
          </a:p>
        </p:txBody>
      </p:sp>
      <p:sp>
        <p:nvSpPr>
          <p:cNvPr id="32777" name="Text Box 8"/>
          <p:cNvSpPr txBox="1">
            <a:spLocks noChangeArrowheads="1"/>
          </p:cNvSpPr>
          <p:nvPr/>
        </p:nvSpPr>
        <p:spPr bwMode="auto">
          <a:xfrm>
            <a:off x="457200" y="5629275"/>
            <a:ext cx="620541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cs typeface="Times New Roman" pitchFamily="18" charset="0"/>
              </a:rPr>
              <a:t>Primary key</a:t>
            </a:r>
            <a:r>
              <a:rPr lang="en-US">
                <a:cs typeface="Times New Roman" pitchFamily="18" charset="0"/>
              </a:rPr>
              <a:t> is a unique identifier of records in a table.</a:t>
            </a:r>
          </a:p>
          <a:p>
            <a:endParaRPr lang="en-US">
              <a:cs typeface="Times New Roman" pitchFamily="18" charset="0"/>
            </a:endParaRPr>
          </a:p>
          <a:p>
            <a:r>
              <a:rPr lang="en-US">
                <a:cs typeface="Times New Roman" pitchFamily="18" charset="0"/>
              </a:rPr>
              <a:t>Primary key values may be generated manually or automatically.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286000" y="228600"/>
            <a:ext cx="487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u="sng" dirty="0">
                <a:latin typeface="+mj-lt"/>
              </a:rPr>
              <a:t>Database Concepts</a:t>
            </a:r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609600" y="1219200"/>
            <a:ext cx="8229600" cy="490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defRPr/>
            </a:pPr>
            <a:r>
              <a:rPr lang="en-IN" sz="2400" b="1" u="sng" dirty="0"/>
              <a:t>DATA MODELS</a:t>
            </a:r>
          </a:p>
          <a:p>
            <a:pPr marL="457200" indent="-457200" algn="just">
              <a:spcBef>
                <a:spcPct val="50000"/>
              </a:spcBef>
              <a:defRPr/>
            </a:pPr>
            <a:r>
              <a:rPr lang="en-IN" sz="2400" b="1" u="sng" dirty="0"/>
              <a:t>RELATIONAL MODEL - CONCEPT</a:t>
            </a:r>
          </a:p>
          <a:p>
            <a:pPr marL="457200" indent="-457200" algn="just">
              <a:spcBef>
                <a:spcPts val="0"/>
              </a:spcBef>
              <a:defRPr/>
            </a:pPr>
            <a:endParaRPr lang="en-IN" sz="1100" b="1" u="sng" dirty="0"/>
          </a:p>
          <a:p>
            <a:pPr algn="just">
              <a:defRPr/>
            </a:pPr>
            <a:r>
              <a:rPr lang="en-IN" sz="2000" b="1" dirty="0"/>
              <a:t>What does </a:t>
            </a:r>
            <a:r>
              <a:rPr lang="en-IN" sz="2000" b="1" i="1" dirty="0"/>
              <a:t>Foreign Key</a:t>
            </a:r>
            <a:r>
              <a:rPr lang="en-IN" sz="2000" b="1" dirty="0"/>
              <a:t> mean?</a:t>
            </a:r>
          </a:p>
          <a:p>
            <a:pPr algn="just">
              <a:defRPr/>
            </a:pPr>
            <a:endParaRPr lang="en-IN" sz="1050" b="1" dirty="0"/>
          </a:p>
          <a:p>
            <a:pPr algn="just">
              <a:defRPr/>
            </a:pPr>
            <a:r>
              <a:rPr lang="en-IN" sz="2000" dirty="0"/>
              <a:t>A foreign key </a:t>
            </a:r>
            <a:r>
              <a:rPr lang="en-IN" sz="2000" b="1" dirty="0"/>
              <a:t>(REFERENTIAL INTEGRITY) </a:t>
            </a:r>
            <a:r>
              <a:rPr lang="en-IN" sz="2000" dirty="0"/>
              <a:t>is a column or group of columns in a relational database table that provides a link between data in two tables. It acts as a cross-reference between tables because it references the primary key of another table, thereby establishing a link between them. </a:t>
            </a:r>
          </a:p>
          <a:p>
            <a:pPr algn="just">
              <a:defRPr/>
            </a:pPr>
            <a:endParaRPr lang="en-IN" sz="1100" dirty="0"/>
          </a:p>
          <a:p>
            <a:pPr algn="just">
              <a:defRPr/>
            </a:pPr>
            <a:r>
              <a:rPr lang="en-IN" sz="2000" dirty="0"/>
              <a:t>The majority of tables in a relational database system adhere to the foreign key concept. In complex databases and data warehouses, data in a domain must be added across multiple tables, thus maintaining a relationship between them. The concept of referential integrity is derived from foreign key theory. Foreign keys and their implementation are more complex than primary keys.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FOREIGN KEY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81200"/>
            <a:ext cx="8183563" cy="106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5450" y="4398963"/>
            <a:ext cx="5505450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949" name="Line 5"/>
          <p:cNvSpPr>
            <a:spLocks noChangeShapeType="1"/>
          </p:cNvSpPr>
          <p:nvPr/>
        </p:nvSpPr>
        <p:spPr bwMode="auto">
          <a:xfrm flipH="1" flipV="1">
            <a:off x="1371600" y="3048000"/>
            <a:ext cx="3048000" cy="1295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IN" b="1">
              <a:latin typeface="+mj-lt"/>
            </a:endParaRPr>
          </a:p>
        </p:txBody>
      </p:sp>
      <p:sp>
        <p:nvSpPr>
          <p:cNvPr id="594950" name="Text Box 6"/>
          <p:cNvSpPr txBox="1">
            <a:spLocks noChangeArrowheads="1"/>
          </p:cNvSpPr>
          <p:nvPr/>
        </p:nvSpPr>
        <p:spPr bwMode="auto">
          <a:xfrm>
            <a:off x="4648200" y="6019800"/>
            <a:ext cx="15813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atin typeface="+mj-lt"/>
                <a:cs typeface="Times New Roman" pitchFamily="18" charset="0"/>
              </a:rPr>
              <a:t>Foreign key field</a:t>
            </a:r>
          </a:p>
        </p:txBody>
      </p:sp>
      <p:sp>
        <p:nvSpPr>
          <p:cNvPr id="594951" name="Line 7"/>
          <p:cNvSpPr>
            <a:spLocks noChangeShapeType="1"/>
          </p:cNvSpPr>
          <p:nvPr/>
        </p:nvSpPr>
        <p:spPr bwMode="auto">
          <a:xfrm flipH="1" flipV="1">
            <a:off x="4876800" y="5600700"/>
            <a:ext cx="0" cy="4191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IN" b="1">
              <a:latin typeface="+mj-lt"/>
            </a:endParaRPr>
          </a:p>
        </p:txBody>
      </p:sp>
      <p:sp>
        <p:nvSpPr>
          <p:cNvPr id="594952" name="Text Box 8"/>
          <p:cNvSpPr txBox="1">
            <a:spLocks noChangeArrowheads="1"/>
          </p:cNvSpPr>
          <p:nvPr/>
        </p:nvSpPr>
        <p:spPr bwMode="auto">
          <a:xfrm>
            <a:off x="381000" y="858838"/>
            <a:ext cx="16190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atin typeface="+mj-lt"/>
                <a:cs typeface="Times New Roman" pitchFamily="18" charset="0"/>
              </a:rPr>
              <a:t>Primary key field</a:t>
            </a:r>
          </a:p>
        </p:txBody>
      </p:sp>
      <p:sp>
        <p:nvSpPr>
          <p:cNvPr id="594953" name="Line 9"/>
          <p:cNvSpPr>
            <a:spLocks noChangeShapeType="1"/>
          </p:cNvSpPr>
          <p:nvPr/>
        </p:nvSpPr>
        <p:spPr bwMode="auto">
          <a:xfrm flipH="1">
            <a:off x="990600" y="1219200"/>
            <a:ext cx="0" cy="685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IN" b="1">
              <a:latin typeface="+mj-lt"/>
            </a:endParaRPr>
          </a:p>
        </p:txBody>
      </p:sp>
      <p:sp>
        <p:nvSpPr>
          <p:cNvPr id="594954" name="Text Box 10"/>
          <p:cNvSpPr txBox="1">
            <a:spLocks noChangeArrowheads="1"/>
          </p:cNvSpPr>
          <p:nvPr/>
        </p:nvSpPr>
        <p:spPr bwMode="auto">
          <a:xfrm>
            <a:off x="7010400" y="1066800"/>
            <a:ext cx="1222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atin typeface="+mj-lt"/>
                <a:cs typeface="Times New Roman" pitchFamily="18" charset="0"/>
              </a:rPr>
              <a:t>Parent table</a:t>
            </a:r>
          </a:p>
        </p:txBody>
      </p:sp>
      <p:sp>
        <p:nvSpPr>
          <p:cNvPr id="594955" name="Line 11"/>
          <p:cNvSpPr>
            <a:spLocks noChangeShapeType="1"/>
          </p:cNvSpPr>
          <p:nvPr/>
        </p:nvSpPr>
        <p:spPr bwMode="auto">
          <a:xfrm flipH="1">
            <a:off x="5334000" y="1295400"/>
            <a:ext cx="160020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IN" b="1">
              <a:latin typeface="+mj-lt"/>
            </a:endParaRPr>
          </a:p>
        </p:txBody>
      </p:sp>
      <p:sp>
        <p:nvSpPr>
          <p:cNvPr id="594956" name="Text Box 12"/>
          <p:cNvSpPr txBox="1">
            <a:spLocks noChangeArrowheads="1"/>
          </p:cNvSpPr>
          <p:nvPr/>
        </p:nvSpPr>
        <p:spPr bwMode="auto">
          <a:xfrm>
            <a:off x="3959225" y="1600200"/>
            <a:ext cx="10490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u="sng">
                <a:latin typeface="+mj-lt"/>
                <a:cs typeface="Times New Roman" pitchFamily="18" charset="0"/>
              </a:rPr>
              <a:t>Directors</a:t>
            </a:r>
          </a:p>
        </p:txBody>
      </p:sp>
      <p:sp>
        <p:nvSpPr>
          <p:cNvPr id="594957" name="Text Box 13"/>
          <p:cNvSpPr txBox="1">
            <a:spLocks noChangeArrowheads="1"/>
          </p:cNvSpPr>
          <p:nvPr/>
        </p:nvSpPr>
        <p:spPr bwMode="auto">
          <a:xfrm>
            <a:off x="4191000" y="3810000"/>
            <a:ext cx="881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u="sng" dirty="0">
                <a:latin typeface="+mj-lt"/>
                <a:cs typeface="Times New Roman" pitchFamily="18" charset="0"/>
              </a:rPr>
              <a:t>Movies</a:t>
            </a:r>
          </a:p>
        </p:txBody>
      </p:sp>
      <p:sp>
        <p:nvSpPr>
          <p:cNvPr id="594958" name="Oval 14"/>
          <p:cNvSpPr>
            <a:spLocks noChangeArrowheads="1"/>
          </p:cNvSpPr>
          <p:nvPr/>
        </p:nvSpPr>
        <p:spPr bwMode="auto">
          <a:xfrm>
            <a:off x="457200" y="1981200"/>
            <a:ext cx="990600" cy="1219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b="1">
              <a:latin typeface="+mj-lt"/>
            </a:endParaRPr>
          </a:p>
        </p:txBody>
      </p:sp>
      <p:sp>
        <p:nvSpPr>
          <p:cNvPr id="594959" name="Oval 15"/>
          <p:cNvSpPr>
            <a:spLocks noChangeArrowheads="1"/>
          </p:cNvSpPr>
          <p:nvPr/>
        </p:nvSpPr>
        <p:spPr bwMode="auto">
          <a:xfrm>
            <a:off x="4267200" y="4305300"/>
            <a:ext cx="990600" cy="1219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b="1">
              <a:latin typeface="+mj-lt"/>
            </a:endParaRPr>
          </a:p>
        </p:txBody>
      </p:sp>
      <p:sp>
        <p:nvSpPr>
          <p:cNvPr id="594960" name="Text Box 16"/>
          <p:cNvSpPr txBox="1">
            <a:spLocks noChangeArrowheads="1"/>
          </p:cNvSpPr>
          <p:nvPr/>
        </p:nvSpPr>
        <p:spPr bwMode="auto">
          <a:xfrm>
            <a:off x="7467600" y="4038600"/>
            <a:ext cx="10931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atin typeface="+mj-lt"/>
                <a:cs typeface="Times New Roman" pitchFamily="18" charset="0"/>
              </a:rPr>
              <a:t>Child table</a:t>
            </a:r>
          </a:p>
        </p:txBody>
      </p:sp>
      <p:sp>
        <p:nvSpPr>
          <p:cNvPr id="594961" name="Line 17"/>
          <p:cNvSpPr>
            <a:spLocks noChangeShapeType="1"/>
          </p:cNvSpPr>
          <p:nvPr/>
        </p:nvSpPr>
        <p:spPr bwMode="auto">
          <a:xfrm flipH="1" flipV="1">
            <a:off x="5257800" y="4038600"/>
            <a:ext cx="2209800" cy="152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IN" b="1">
              <a:latin typeface="+mj-lt"/>
            </a:endParaRPr>
          </a:p>
        </p:txBody>
      </p:sp>
      <p:sp>
        <p:nvSpPr>
          <p:cNvPr id="594962" name="Text Box 18"/>
          <p:cNvSpPr txBox="1">
            <a:spLocks noChangeArrowheads="1"/>
          </p:cNvSpPr>
          <p:nvPr/>
        </p:nvSpPr>
        <p:spPr bwMode="auto">
          <a:xfrm>
            <a:off x="1600200" y="3581400"/>
            <a:ext cx="12425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atin typeface="+mj-lt"/>
                <a:cs typeface="Times New Roman" pitchFamily="18" charset="0"/>
              </a:rPr>
              <a:t>Relationship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Purpose of Database Systems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77913"/>
            <a:ext cx="7580312" cy="5468937"/>
          </a:xfrm>
        </p:spPr>
        <p:txBody>
          <a:bodyPr/>
          <a:lstStyle/>
          <a:p>
            <a:r>
              <a:rPr lang="en-US" sz="2000"/>
              <a:t>Drawbacks of using file systems to store data:</a:t>
            </a:r>
          </a:p>
          <a:p>
            <a:pPr lvl="1"/>
            <a:r>
              <a:rPr lang="en-US" sz="2000" b="1">
                <a:ea typeface="ＭＳ Ｐゴシック" pitchFamily="34" charset="-128"/>
              </a:rPr>
              <a:t>Data redundancy and inconsistency</a:t>
            </a:r>
          </a:p>
          <a:p>
            <a:pPr lvl="2"/>
            <a:r>
              <a:rPr lang="en-US" sz="2000">
                <a:ea typeface="ＭＳ Ｐゴシック" pitchFamily="34" charset="-128"/>
              </a:rPr>
              <a:t>Multiple file formats, duplication of information in different files</a:t>
            </a:r>
          </a:p>
          <a:p>
            <a:pPr lvl="1"/>
            <a:r>
              <a:rPr lang="en-US" sz="2000" b="1">
                <a:ea typeface="ＭＳ Ｐゴシック" pitchFamily="34" charset="-128"/>
              </a:rPr>
              <a:t>Difficulty in accessing data</a:t>
            </a:r>
            <a:r>
              <a:rPr lang="en-US" sz="2000">
                <a:ea typeface="ＭＳ Ｐゴシック" pitchFamily="34" charset="-128"/>
              </a:rPr>
              <a:t> </a:t>
            </a:r>
          </a:p>
          <a:p>
            <a:pPr lvl="2"/>
            <a:r>
              <a:rPr lang="en-US" sz="2000">
                <a:ea typeface="ＭＳ Ｐゴシック" pitchFamily="34" charset="-128"/>
              </a:rPr>
              <a:t>Need to write a new program to carry out each new task</a:t>
            </a:r>
          </a:p>
          <a:p>
            <a:pPr lvl="1"/>
            <a:r>
              <a:rPr lang="en-US" sz="2000" b="1">
                <a:ea typeface="ＭＳ Ｐゴシック" pitchFamily="34" charset="-128"/>
              </a:rPr>
              <a:t>Data isolation — multiple files and formats</a:t>
            </a:r>
          </a:p>
          <a:p>
            <a:pPr lvl="1"/>
            <a:r>
              <a:rPr lang="en-US" sz="2000" b="1">
                <a:ea typeface="ＭＳ Ｐゴシック" pitchFamily="34" charset="-128"/>
              </a:rPr>
              <a:t>Integrity problems</a:t>
            </a:r>
          </a:p>
          <a:p>
            <a:pPr lvl="2"/>
            <a:r>
              <a:rPr lang="en-US" sz="2000">
                <a:ea typeface="ＭＳ Ｐゴシック" pitchFamily="34" charset="-128"/>
              </a:rPr>
              <a:t>Integrity constraints  (e.g. “</a:t>
            </a:r>
            <a:r>
              <a:rPr lang="en-US" sz="2000" i="1">
                <a:ea typeface="ＭＳ Ｐゴシック" pitchFamily="34" charset="-128"/>
              </a:rPr>
              <a:t>dept_name</a:t>
            </a:r>
            <a:r>
              <a:rPr lang="en-US" sz="2000">
                <a:ea typeface="ＭＳ Ｐゴシック" pitchFamily="34" charset="-128"/>
              </a:rPr>
              <a:t> of student must be a valid department name”) become “buried” in program code rather than being stated explicitly</a:t>
            </a:r>
          </a:p>
          <a:p>
            <a:pPr lvl="2"/>
            <a:r>
              <a:rPr lang="en-US" sz="2000">
                <a:ea typeface="ＭＳ Ｐゴシック" pitchFamily="34" charset="-128"/>
              </a:rPr>
              <a:t>Hard to add new constraints or change existing ones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Relational DB Basic Structure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8137525" cy="5080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Formally, given sets </a:t>
            </a:r>
            <a:r>
              <a:rPr lang="en-US" i="1" dirty="0"/>
              <a:t>D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baseline="-25000" dirty="0"/>
              <a:t>2</a:t>
            </a:r>
            <a:r>
              <a:rPr lang="en-US" dirty="0"/>
              <a:t>, …. </a:t>
            </a:r>
            <a:r>
              <a:rPr lang="en-US" i="1" dirty="0" err="1"/>
              <a:t>D</a:t>
            </a:r>
            <a:r>
              <a:rPr lang="en-US" i="1" baseline="-25000" dirty="0" err="1"/>
              <a:t>n</a:t>
            </a:r>
            <a:r>
              <a:rPr lang="en-US" dirty="0"/>
              <a:t> a </a:t>
            </a:r>
            <a:r>
              <a:rPr lang="en-US" b="1" dirty="0">
                <a:solidFill>
                  <a:schemeClr val="tx2"/>
                </a:solidFill>
              </a:rPr>
              <a:t>relation</a:t>
            </a:r>
            <a:r>
              <a:rPr lang="en-US" i="1" dirty="0"/>
              <a:t> r</a:t>
            </a:r>
            <a:r>
              <a:rPr lang="en-US" dirty="0"/>
              <a:t> is a subset of 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i="1" dirty="0"/>
              <a:t>D</a:t>
            </a:r>
            <a:r>
              <a:rPr lang="en-US" baseline="-25000" dirty="0"/>
              <a:t>1</a:t>
            </a:r>
            <a:r>
              <a:rPr lang="en-US" dirty="0"/>
              <a:t> x  </a:t>
            </a:r>
            <a:r>
              <a:rPr lang="en-US" i="1" dirty="0"/>
              <a:t>D</a:t>
            </a:r>
            <a:r>
              <a:rPr lang="en-US" baseline="-25000" dirty="0"/>
              <a:t>2 </a:t>
            </a:r>
            <a:r>
              <a:rPr lang="en-US" dirty="0"/>
              <a:t> x … x </a:t>
            </a:r>
            <a:r>
              <a:rPr lang="en-US" i="1" dirty="0" err="1"/>
              <a:t>D</a:t>
            </a:r>
            <a:r>
              <a:rPr lang="en-US" i="1" baseline="-25000" dirty="0" err="1"/>
              <a:t>n</a:t>
            </a:r>
            <a:br>
              <a:rPr lang="en-US" dirty="0"/>
            </a:br>
            <a:r>
              <a:rPr lang="en-US" dirty="0"/>
              <a:t>Thus, a relation is a set of </a:t>
            </a:r>
            <a:r>
              <a:rPr lang="en-US" i="1" dirty="0"/>
              <a:t>n</a:t>
            </a:r>
            <a:r>
              <a:rPr lang="en-US" dirty="0"/>
              <a:t>-</a:t>
            </a:r>
            <a:r>
              <a:rPr lang="en-US" dirty="0" err="1"/>
              <a:t>tuples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,</a:t>
            </a:r>
            <a:r>
              <a:rPr lang="en-US" i="1" dirty="0"/>
              <a:t> a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i="1" dirty="0"/>
              <a:t>a</a:t>
            </a:r>
            <a:r>
              <a:rPr lang="en-US" i="1" baseline="-25000" dirty="0"/>
              <a:t>n</a:t>
            </a:r>
            <a:r>
              <a:rPr lang="en-US" dirty="0"/>
              <a:t>) where each </a:t>
            </a:r>
            <a:r>
              <a:rPr lang="en-US" i="1" dirty="0" err="1"/>
              <a:t>a</a:t>
            </a:r>
            <a:r>
              <a:rPr lang="en-US" i="1" baseline="-25000" dirty="0" err="1"/>
              <a:t>i</a:t>
            </a:r>
            <a:r>
              <a:rPr lang="en-US" dirty="0"/>
              <a:t>  </a:t>
            </a:r>
            <a:r>
              <a:rPr lang="en-US" dirty="0">
                <a:sym typeface="Symbol" pitchFamily="18" charset="2"/>
              </a:rPr>
              <a:t> </a:t>
            </a:r>
            <a:r>
              <a:rPr lang="en-US" i="1" dirty="0">
                <a:sym typeface="Symbol" pitchFamily="18" charset="2"/>
              </a:rPr>
              <a:t>D</a:t>
            </a:r>
            <a:r>
              <a:rPr lang="en-US" i="1" baseline="-25000" dirty="0">
                <a:sym typeface="Symbol" pitchFamily="18" charset="2"/>
              </a:rPr>
              <a:t>i</a:t>
            </a:r>
            <a:endParaRPr lang="en-US" i="1" dirty="0">
              <a:sym typeface="Symbol" pitchFamily="18" charset="2"/>
            </a:endParaRPr>
          </a:p>
          <a:p>
            <a:pPr>
              <a:lnSpc>
                <a:spcPct val="130000"/>
              </a:lnSpc>
            </a:pPr>
            <a:r>
              <a:rPr lang="en-US" dirty="0">
                <a:sym typeface="Symbol" pitchFamily="18" charset="2"/>
              </a:rPr>
              <a:t>Example:  If</a:t>
            </a:r>
            <a:br>
              <a:rPr lang="en-US" dirty="0">
                <a:sym typeface="Symbol" pitchFamily="18" charset="2"/>
              </a:rPr>
            </a:br>
            <a:r>
              <a:rPr lang="en-US" dirty="0">
                <a:sym typeface="Symbol" pitchFamily="18" charset="2"/>
              </a:rPr>
              <a:t>	</a:t>
            </a:r>
            <a:r>
              <a:rPr lang="en-US" i="1" dirty="0" err="1"/>
              <a:t>customer_name</a:t>
            </a:r>
            <a:r>
              <a:rPr lang="en-US" dirty="0"/>
              <a:t> =  {Jones, Smith, Curry, Lindsay}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 err="1"/>
              <a:t>customer_street</a:t>
            </a:r>
            <a:r>
              <a:rPr lang="en-US" dirty="0"/>
              <a:t> =  {Main, North, Park}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 err="1"/>
              <a:t>customer_city</a:t>
            </a:r>
            <a:r>
              <a:rPr lang="en-US" dirty="0"/>
              <a:t>     =  {Harrison, Rye, Pittsfield}</a:t>
            </a:r>
            <a:br>
              <a:rPr lang="en-US" dirty="0"/>
            </a:br>
            <a:r>
              <a:rPr lang="en-US" dirty="0"/>
              <a:t>Then </a:t>
            </a:r>
            <a:r>
              <a:rPr lang="en-US" i="1" dirty="0"/>
              <a:t>r</a:t>
            </a:r>
            <a:r>
              <a:rPr lang="en-US" dirty="0"/>
              <a:t> = {   (Jones, Main, Harrison), </a:t>
            </a:r>
            <a:br>
              <a:rPr lang="en-US" dirty="0"/>
            </a:br>
            <a:r>
              <a:rPr lang="en-US" dirty="0"/>
              <a:t>                   (Smith, North, Rye),</a:t>
            </a:r>
            <a:br>
              <a:rPr lang="en-US" dirty="0"/>
            </a:br>
            <a:r>
              <a:rPr lang="en-US" dirty="0"/>
              <a:t>                   (Curry, North, Rye),</a:t>
            </a:r>
            <a:br>
              <a:rPr lang="en-US" dirty="0"/>
            </a:br>
            <a:r>
              <a:rPr lang="en-US" dirty="0"/>
              <a:t>                   (Lindsay, Park, Pittsfield) }</a:t>
            </a:r>
            <a:br>
              <a:rPr lang="en-US" dirty="0"/>
            </a:br>
            <a:r>
              <a:rPr lang="en-US" dirty="0"/>
              <a:t> is a relation over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i="1" dirty="0"/>
              <a:t>		</a:t>
            </a:r>
            <a:r>
              <a:rPr lang="en-US" i="1" dirty="0" err="1"/>
              <a:t>customer_name</a:t>
            </a:r>
            <a:r>
              <a:rPr lang="en-US" i="1" dirty="0"/>
              <a:t>  x  </a:t>
            </a:r>
            <a:r>
              <a:rPr lang="en-US" i="1" dirty="0" err="1"/>
              <a:t>customer_street</a:t>
            </a:r>
            <a:r>
              <a:rPr lang="en-US" i="1" dirty="0"/>
              <a:t>  x  </a:t>
            </a:r>
            <a:r>
              <a:rPr lang="en-US" i="1" dirty="0" err="1"/>
              <a:t>customer_city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Types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Each attribute of a relation has a name</a:t>
            </a:r>
          </a:p>
          <a:p>
            <a:r>
              <a:rPr lang="en-US" dirty="0"/>
              <a:t>The set of allowed values for each attribute is called the </a:t>
            </a:r>
            <a:r>
              <a:rPr lang="en-US" b="1" dirty="0">
                <a:solidFill>
                  <a:schemeClr val="tx2"/>
                </a:solidFill>
              </a:rPr>
              <a:t>domain</a:t>
            </a:r>
            <a:r>
              <a:rPr lang="en-US" dirty="0"/>
              <a:t> of the attribute</a:t>
            </a:r>
          </a:p>
          <a:p>
            <a:r>
              <a:rPr lang="en-US" dirty="0"/>
              <a:t>Attribute values are (normally) required to be </a:t>
            </a:r>
            <a:r>
              <a:rPr lang="en-US" b="1" dirty="0">
                <a:solidFill>
                  <a:schemeClr val="tx2"/>
                </a:solidFill>
              </a:rPr>
              <a:t>atomic</a:t>
            </a:r>
            <a:r>
              <a:rPr lang="en-US" dirty="0"/>
              <a:t>; that is, indivisible</a:t>
            </a:r>
          </a:p>
          <a:p>
            <a:pPr lvl="1"/>
            <a:r>
              <a:rPr lang="en-US" dirty="0"/>
              <a:t>Note: </a:t>
            </a:r>
            <a:r>
              <a:rPr lang="en-US" dirty="0" err="1"/>
              <a:t>multivalued</a:t>
            </a:r>
            <a:r>
              <a:rPr lang="en-US" dirty="0"/>
              <a:t> attribute values are not atomic</a:t>
            </a:r>
          </a:p>
          <a:p>
            <a:pPr lvl="1"/>
            <a:r>
              <a:rPr lang="en-US" dirty="0"/>
              <a:t>Note: composite attribute values are not atomic</a:t>
            </a:r>
          </a:p>
          <a:p>
            <a:r>
              <a:rPr lang="en-US" dirty="0"/>
              <a:t>The special value </a:t>
            </a:r>
            <a:r>
              <a:rPr lang="en-US" i="1" dirty="0"/>
              <a:t>null</a:t>
            </a:r>
            <a:r>
              <a:rPr lang="en-US" dirty="0"/>
              <a:t>  is a member of every domain</a:t>
            </a:r>
          </a:p>
          <a:p>
            <a:r>
              <a:rPr lang="en-US" dirty="0"/>
              <a:t>The null value causes complications in the definition of many operations</a:t>
            </a:r>
          </a:p>
          <a:p>
            <a:pPr lvl="1"/>
            <a:r>
              <a:rPr lang="en-US" dirty="0"/>
              <a:t>We shall ignore the effect of null values in our main presentation and consider their effect later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 Schema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i="1"/>
              <a:t>A</a:t>
            </a:r>
            <a:r>
              <a:rPr lang="en-US" baseline="-25000"/>
              <a:t>1</a:t>
            </a:r>
            <a:r>
              <a:rPr lang="en-US"/>
              <a:t>, </a:t>
            </a:r>
            <a:r>
              <a:rPr lang="en-US" i="1"/>
              <a:t>A</a:t>
            </a:r>
            <a:r>
              <a:rPr lang="en-US" baseline="-25000"/>
              <a:t>2</a:t>
            </a:r>
            <a:r>
              <a:rPr lang="en-US"/>
              <a:t>, …, </a:t>
            </a:r>
            <a:r>
              <a:rPr lang="en-US" i="1"/>
              <a:t>A</a:t>
            </a:r>
            <a:r>
              <a:rPr lang="en-US" i="1" baseline="-25000"/>
              <a:t>n</a:t>
            </a:r>
            <a:r>
              <a:rPr lang="en-US" i="1"/>
              <a:t> </a:t>
            </a:r>
            <a:r>
              <a:rPr lang="en-US"/>
              <a:t>are </a:t>
            </a:r>
            <a:r>
              <a:rPr lang="en-US" i="1"/>
              <a:t>attributes</a:t>
            </a:r>
          </a:p>
          <a:p>
            <a:pPr>
              <a:buFont typeface="Monotype Sorts" pitchFamily="2" charset="2"/>
              <a:buNone/>
            </a:pPr>
            <a:endParaRPr lang="en-US"/>
          </a:p>
          <a:p>
            <a:r>
              <a:rPr lang="en-US" i="1"/>
              <a:t>R</a:t>
            </a:r>
            <a:r>
              <a:rPr lang="en-US"/>
              <a:t> = (</a:t>
            </a:r>
            <a:r>
              <a:rPr lang="en-US" i="1"/>
              <a:t>A</a:t>
            </a:r>
            <a:r>
              <a:rPr lang="en-US" baseline="-25000"/>
              <a:t>1</a:t>
            </a:r>
            <a:r>
              <a:rPr lang="en-US"/>
              <a:t>, </a:t>
            </a:r>
            <a:r>
              <a:rPr lang="en-US" i="1"/>
              <a:t>A</a:t>
            </a:r>
            <a:r>
              <a:rPr lang="en-US" baseline="-25000"/>
              <a:t>2</a:t>
            </a:r>
            <a:r>
              <a:rPr lang="en-US"/>
              <a:t>, …, </a:t>
            </a:r>
            <a:r>
              <a:rPr lang="en-US" i="1"/>
              <a:t>A</a:t>
            </a:r>
            <a:r>
              <a:rPr lang="en-US" i="1" baseline="-25000"/>
              <a:t>n</a:t>
            </a:r>
            <a:r>
              <a:rPr lang="en-US"/>
              <a:t> ) is a </a:t>
            </a:r>
            <a:r>
              <a:rPr lang="en-US" i="1"/>
              <a:t>relation schema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/>
              <a:t>	Example: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/>
              <a:t>	</a:t>
            </a:r>
            <a:r>
              <a:rPr lang="en-US" i="1"/>
              <a:t>Customer_schema</a:t>
            </a:r>
            <a:r>
              <a:rPr lang="en-US"/>
              <a:t> = (</a:t>
            </a:r>
            <a:r>
              <a:rPr lang="en-US" i="1"/>
              <a:t>customer_name, customer_street, customer_city</a:t>
            </a:r>
            <a:r>
              <a:rPr lang="en-US"/>
              <a:t>)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endParaRPr lang="en-US"/>
          </a:p>
          <a:p>
            <a:r>
              <a:rPr lang="en-US" i="1"/>
              <a:t>r</a:t>
            </a:r>
            <a:r>
              <a:rPr lang="en-US"/>
              <a:t>(</a:t>
            </a:r>
            <a:r>
              <a:rPr lang="en-US" i="1"/>
              <a:t>R</a:t>
            </a:r>
            <a:r>
              <a:rPr lang="en-US"/>
              <a:t>) is a </a:t>
            </a:r>
            <a:r>
              <a:rPr lang="en-US" i="1"/>
              <a:t>relation</a:t>
            </a:r>
            <a:r>
              <a:rPr lang="en-US"/>
              <a:t> on the </a:t>
            </a:r>
            <a:r>
              <a:rPr lang="en-US" i="1"/>
              <a:t>relation schema R</a:t>
            </a:r>
            <a:endParaRPr lang="en-US"/>
          </a:p>
          <a:p>
            <a:pPr>
              <a:buFont typeface="Monotype Sorts" pitchFamily="2" charset="2"/>
              <a:buNone/>
            </a:pPr>
            <a:r>
              <a:rPr lang="en-US"/>
              <a:t>	Example:</a:t>
            </a:r>
          </a:p>
          <a:p>
            <a:pPr>
              <a:buFont typeface="Monotype Sorts" pitchFamily="2" charset="2"/>
              <a:buNone/>
            </a:pPr>
            <a:r>
              <a:rPr lang="en-US"/>
              <a:t>	</a:t>
            </a:r>
            <a:r>
              <a:rPr lang="en-US" i="1"/>
              <a:t>customer (Customer_schema)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diagram</a:t>
            </a:r>
          </a:p>
        </p:txBody>
      </p:sp>
      <p:pic>
        <p:nvPicPr>
          <p:cNvPr id="242691" name="Picture 3"/>
          <p:cNvPicPr>
            <a:picLocks noChangeAspect="1" noChangeArrowheads="1"/>
          </p:cNvPicPr>
          <p:nvPr/>
        </p:nvPicPr>
        <p:blipFill>
          <a:blip r:embed="rId2"/>
          <a:srcRect l="406" t="22690" r="404" b="22958"/>
          <a:stretch>
            <a:fillRect/>
          </a:stretch>
        </p:blipFill>
        <p:spPr bwMode="auto">
          <a:xfrm>
            <a:off x="1233488" y="1682750"/>
            <a:ext cx="6996112" cy="2874963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 Instance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404100" cy="1979612"/>
          </a:xfrm>
        </p:spPr>
        <p:txBody>
          <a:bodyPr>
            <a:normAutofit lnSpcReduction="10000"/>
          </a:bodyPr>
          <a:lstStyle/>
          <a:p>
            <a:r>
              <a:rPr lang="en-US"/>
              <a:t>The current values (</a:t>
            </a:r>
            <a:r>
              <a:rPr lang="en-US" i="1"/>
              <a:t>relation instance</a:t>
            </a:r>
            <a:r>
              <a:rPr lang="en-US"/>
              <a:t>) of a relation are specified by a table</a:t>
            </a:r>
          </a:p>
          <a:p>
            <a:r>
              <a:rPr lang="en-US"/>
              <a:t>An element </a:t>
            </a:r>
            <a:r>
              <a:rPr lang="en-US" i="1"/>
              <a:t>t</a:t>
            </a:r>
            <a:r>
              <a:rPr lang="en-US"/>
              <a:t> of </a:t>
            </a:r>
            <a:r>
              <a:rPr lang="en-US" i="1"/>
              <a:t>r</a:t>
            </a:r>
            <a:r>
              <a:rPr lang="en-US"/>
              <a:t> is a </a:t>
            </a:r>
            <a:r>
              <a:rPr lang="en-US" i="1"/>
              <a:t>tuple</a:t>
            </a:r>
            <a:r>
              <a:rPr lang="en-US"/>
              <a:t>, represented by a </a:t>
            </a:r>
            <a:r>
              <a:rPr lang="en-US" i="1"/>
              <a:t>row </a:t>
            </a:r>
            <a:r>
              <a:rPr lang="en-US"/>
              <a:t>in a table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798638" y="3781425"/>
            <a:ext cx="17526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800" i="1"/>
              <a:t>Jones</a:t>
            </a:r>
          </a:p>
          <a:p>
            <a:r>
              <a:rPr lang="en-US" sz="1800" i="1"/>
              <a:t>Smith</a:t>
            </a:r>
          </a:p>
          <a:p>
            <a:r>
              <a:rPr lang="en-US" sz="1800" i="1"/>
              <a:t>Curry</a:t>
            </a:r>
          </a:p>
          <a:p>
            <a:r>
              <a:rPr lang="en-US" sz="1800" i="1"/>
              <a:t>Lindsay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798638" y="3324225"/>
            <a:ext cx="1752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customer_name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551238" y="3781425"/>
            <a:ext cx="17526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800"/>
              <a:t>Main</a:t>
            </a:r>
          </a:p>
          <a:p>
            <a:r>
              <a:rPr lang="en-US" sz="1800"/>
              <a:t>North</a:t>
            </a:r>
          </a:p>
          <a:p>
            <a:r>
              <a:rPr lang="en-US" sz="1800"/>
              <a:t>North</a:t>
            </a:r>
          </a:p>
          <a:p>
            <a:r>
              <a:rPr lang="en-US" sz="1800"/>
              <a:t>Park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3551238" y="3324225"/>
            <a:ext cx="1752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customer_street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5303838" y="3781425"/>
            <a:ext cx="17526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800"/>
              <a:t>Harrison</a:t>
            </a:r>
          </a:p>
          <a:p>
            <a:r>
              <a:rPr lang="en-US" sz="1800"/>
              <a:t>Rye</a:t>
            </a:r>
          </a:p>
          <a:p>
            <a:r>
              <a:rPr lang="en-US" sz="1800"/>
              <a:t>Rye</a:t>
            </a:r>
          </a:p>
          <a:p>
            <a:r>
              <a:rPr lang="en-US" sz="1800"/>
              <a:t>Pittsfield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303838" y="3324225"/>
            <a:ext cx="1752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/>
              <a:t>customer_city</a:t>
            </a: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3932238" y="5305425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customer</a:t>
            </a:r>
          </a:p>
        </p:txBody>
      </p:sp>
      <p:sp>
        <p:nvSpPr>
          <p:cNvPr id="33803" name="Text Box 11"/>
          <p:cNvSpPr txBox="1">
            <a:spLocks noChangeArrowheads="1"/>
          </p:cNvSpPr>
          <p:nvPr/>
        </p:nvSpPr>
        <p:spPr bwMode="auto">
          <a:xfrm>
            <a:off x="7040563" y="2743200"/>
            <a:ext cx="145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/>
              <a:t>attributes</a:t>
            </a:r>
          </a:p>
          <a:p>
            <a:pPr algn="ctr"/>
            <a:r>
              <a:rPr lang="en-US" sz="1800"/>
              <a:t>(or columns)</a:t>
            </a:r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 flipH="1">
            <a:off x="2789238" y="2986088"/>
            <a:ext cx="4329112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 flipH="1">
            <a:off x="4572000" y="2974975"/>
            <a:ext cx="2557463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 flipH="1">
            <a:off x="6296025" y="2974975"/>
            <a:ext cx="84455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7318375" y="4144963"/>
            <a:ext cx="1085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/>
              <a:t>tuples</a:t>
            </a:r>
          </a:p>
          <a:p>
            <a:pPr algn="ctr"/>
            <a:r>
              <a:rPr lang="en-US" sz="1800"/>
              <a:t>(or rows)</a:t>
            </a:r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 flipH="1" flipV="1">
            <a:off x="7072313" y="4110038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3810" name="Line 18"/>
          <p:cNvSpPr>
            <a:spLocks noChangeShapeType="1"/>
          </p:cNvSpPr>
          <p:nvPr/>
        </p:nvSpPr>
        <p:spPr bwMode="auto">
          <a:xfrm flipH="1">
            <a:off x="7059613" y="4329113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 flipH="1">
            <a:off x="7048500" y="4340225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 flipH="1">
            <a:off x="7059613" y="4349750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12700"/>
            <a:ext cx="8077200" cy="606425"/>
          </a:xfrm>
        </p:spPr>
        <p:txBody>
          <a:bodyPr>
            <a:normAutofit fontScale="90000"/>
          </a:bodyPr>
          <a:lstStyle/>
          <a:p>
            <a:r>
              <a:rPr lang="en-US"/>
              <a:t>Relations are Unordered</a:t>
            </a:r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798513" y="1077913"/>
            <a:ext cx="7735887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 Order of tuples is irrelevant (tuples may be stored in an arbitrary order)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 Example: </a:t>
            </a:r>
            <a:r>
              <a:rPr kumimoji="1" lang="en-US" sz="1800" i="1"/>
              <a:t>account</a:t>
            </a:r>
            <a:r>
              <a:rPr kumimoji="1" lang="en-US" sz="1800"/>
              <a:t> relation with unordered tuples</a:t>
            </a:r>
          </a:p>
        </p:txBody>
      </p:sp>
      <p:pic>
        <p:nvPicPr>
          <p:cNvPr id="140293" name="Picture 5"/>
          <p:cNvPicPr>
            <a:picLocks noChangeAspect="1" noChangeArrowheads="1"/>
          </p:cNvPicPr>
          <p:nvPr/>
        </p:nvPicPr>
        <p:blipFill>
          <a:blip r:embed="rId2"/>
          <a:srcRect l="392" t="12303" r="589" b="12827"/>
          <a:stretch>
            <a:fillRect/>
          </a:stretch>
        </p:blipFill>
        <p:spPr bwMode="auto">
          <a:xfrm>
            <a:off x="1143000" y="1981200"/>
            <a:ext cx="7205663" cy="4086225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Languages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77913"/>
            <a:ext cx="7848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Language in which user requests information from the database.</a:t>
            </a:r>
          </a:p>
          <a:p>
            <a:r>
              <a:rPr lang="en-US"/>
              <a:t>Categories of languages</a:t>
            </a:r>
          </a:p>
          <a:p>
            <a:pPr lvl="1"/>
            <a:r>
              <a:rPr lang="en-US"/>
              <a:t>Procedural</a:t>
            </a:r>
          </a:p>
          <a:p>
            <a:pPr lvl="1"/>
            <a:r>
              <a:rPr lang="en-US"/>
              <a:t>Non-procedural, or declarative</a:t>
            </a:r>
          </a:p>
          <a:p>
            <a:r>
              <a:rPr lang="en-US"/>
              <a:t>“Pure” languages:</a:t>
            </a:r>
          </a:p>
          <a:p>
            <a:pPr lvl="1"/>
            <a:r>
              <a:rPr lang="en-US"/>
              <a:t>Relational algebra</a:t>
            </a:r>
          </a:p>
          <a:p>
            <a:pPr lvl="1"/>
            <a:r>
              <a:rPr lang="en-US"/>
              <a:t>Tuple relational calculus</a:t>
            </a:r>
          </a:p>
          <a:p>
            <a:pPr lvl="1"/>
            <a:r>
              <a:rPr lang="en-US"/>
              <a:t>Domain relational calculus</a:t>
            </a:r>
          </a:p>
          <a:p>
            <a:r>
              <a:rPr lang="en-US"/>
              <a:t>Pure languages form underlying basis of query languages that people use.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Algebra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615237" cy="487680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Procedural language</a:t>
            </a:r>
          </a:p>
          <a:p>
            <a:r>
              <a:rPr lang="en-US"/>
              <a:t>Six basic operators</a:t>
            </a:r>
          </a:p>
          <a:p>
            <a:pPr lvl="1"/>
            <a:r>
              <a:rPr lang="en-US"/>
              <a:t>select: </a:t>
            </a:r>
            <a:r>
              <a:rPr kumimoji="0" lang="en-US" sz="2400">
                <a:sym typeface="Symbol" pitchFamily="18" charset="2"/>
              </a:rPr>
              <a:t></a:t>
            </a:r>
            <a:endParaRPr lang="en-US"/>
          </a:p>
          <a:p>
            <a:pPr lvl="1"/>
            <a:r>
              <a:rPr lang="en-US"/>
              <a:t>project: </a:t>
            </a:r>
            <a:r>
              <a:rPr lang="en-US">
                <a:sym typeface="Symbol" pitchFamily="18" charset="2"/>
              </a:rPr>
              <a:t></a:t>
            </a:r>
            <a:endParaRPr lang="en-US"/>
          </a:p>
          <a:p>
            <a:pPr lvl="1"/>
            <a:r>
              <a:rPr lang="en-US"/>
              <a:t>union: </a:t>
            </a:r>
            <a:r>
              <a:rPr lang="en-US">
                <a:sym typeface="Symbol" pitchFamily="18" charset="2"/>
              </a:rPr>
              <a:t></a:t>
            </a:r>
            <a:endParaRPr lang="en-US"/>
          </a:p>
          <a:p>
            <a:pPr lvl="1"/>
            <a:r>
              <a:rPr lang="en-US"/>
              <a:t>set difference: </a:t>
            </a:r>
            <a:r>
              <a:rPr lang="en-US" i="1"/>
              <a:t>–</a:t>
            </a:r>
            <a:r>
              <a:rPr lang="en-US"/>
              <a:t> </a:t>
            </a:r>
          </a:p>
          <a:p>
            <a:pPr lvl="1"/>
            <a:r>
              <a:rPr lang="en-US"/>
              <a:t>Cartesian product: x</a:t>
            </a:r>
          </a:p>
          <a:p>
            <a:pPr lvl="1"/>
            <a:r>
              <a:rPr lang="en-US"/>
              <a:t>rename: </a:t>
            </a:r>
            <a:r>
              <a:rPr lang="en-US" sz="2000" i="1">
                <a:sym typeface="Symbol" pitchFamily="18" charset="2"/>
              </a:rPr>
              <a:t></a:t>
            </a:r>
            <a:endParaRPr lang="en-US"/>
          </a:p>
          <a:p>
            <a:r>
              <a:rPr lang="en-US"/>
              <a:t>The operators take one or  two relations as inputs and produce a new relation as a result.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 Operation – Example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798513" y="1077913"/>
            <a:ext cx="16398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Relation r</a:t>
            </a: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3505200" y="12065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962400" y="12065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4419600" y="12065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4876800" y="12065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D</a:t>
            </a:r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3505200" y="1739900"/>
            <a:ext cx="457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3962400" y="1739900"/>
            <a:ext cx="457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4419600" y="1739900"/>
            <a:ext cx="457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5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12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23</a:t>
            </a: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4876800" y="1739900"/>
            <a:ext cx="457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7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7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10</a:t>
            </a: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798513" y="4038600"/>
            <a:ext cx="203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230188" indent="-230188" algn="ctr">
              <a:spcBef>
                <a:spcPct val="50000"/>
              </a:spcBef>
              <a:buClr>
                <a:schemeClr val="tx2"/>
              </a:buClr>
              <a:buFont typeface="Wingdings 2" pitchFamily="18" charset="2"/>
              <a:buChar char="¡"/>
            </a:pPr>
            <a:r>
              <a:rPr lang="en-US" sz="2400">
                <a:sym typeface="Symbol" pitchFamily="18" charset="2"/>
              </a:rPr>
              <a:t></a:t>
            </a:r>
            <a:r>
              <a:rPr lang="en-US" sz="2400" baseline="-25000">
                <a:sym typeface="Symbol" pitchFamily="18" charset="2"/>
              </a:rPr>
              <a:t>A=B ^ D &gt; 5</a:t>
            </a:r>
            <a:r>
              <a:rPr lang="en-US" sz="2000" baseline="-25000">
                <a:sym typeface="Symbol" pitchFamily="18" charset="2"/>
              </a:rPr>
              <a:t> </a:t>
            </a:r>
            <a:r>
              <a:rPr lang="en-US" sz="2400">
                <a:sym typeface="Symbol" pitchFamily="18" charset="2"/>
              </a:rPr>
              <a:t>(r)</a:t>
            </a:r>
            <a:endParaRPr lang="en-US" sz="2400"/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3581400" y="43307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39950" name="Rectangle 14"/>
          <p:cNvSpPr>
            <a:spLocks noChangeArrowheads="1"/>
          </p:cNvSpPr>
          <p:nvPr/>
        </p:nvSpPr>
        <p:spPr bwMode="auto">
          <a:xfrm>
            <a:off x="4038600" y="43307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4495800" y="43307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39952" name="Rectangle 16"/>
          <p:cNvSpPr>
            <a:spLocks noChangeArrowheads="1"/>
          </p:cNvSpPr>
          <p:nvPr/>
        </p:nvSpPr>
        <p:spPr bwMode="auto">
          <a:xfrm>
            <a:off x="4953000" y="43307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D</a:t>
            </a: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3581400" y="48641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39954" name="Rectangle 18"/>
          <p:cNvSpPr>
            <a:spLocks noChangeArrowheads="1"/>
          </p:cNvSpPr>
          <p:nvPr/>
        </p:nvSpPr>
        <p:spPr bwMode="auto">
          <a:xfrm>
            <a:off x="4038600" y="48641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4495800" y="48641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23</a:t>
            </a:r>
          </a:p>
        </p:txBody>
      </p:sp>
      <p:sp>
        <p:nvSpPr>
          <p:cNvPr id="39956" name="Rectangle 20"/>
          <p:cNvSpPr>
            <a:spLocks noChangeArrowheads="1"/>
          </p:cNvSpPr>
          <p:nvPr/>
        </p:nvSpPr>
        <p:spPr bwMode="auto">
          <a:xfrm>
            <a:off x="4953000" y="48641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7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10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 Operation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61175" cy="41370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sz="1600"/>
              <a:t>Notation:  </a:t>
            </a:r>
            <a:r>
              <a:rPr lang="en-US" sz="1600" i="1">
                <a:sym typeface="Symbol" pitchFamily="18" charset="2"/>
              </a:rPr>
              <a:t></a:t>
            </a:r>
            <a:r>
              <a:rPr lang="en-US" sz="1600">
                <a:sym typeface="Symbol" pitchFamily="18" charset="2"/>
              </a:rPr>
              <a:t> </a:t>
            </a:r>
            <a:r>
              <a:rPr lang="en-US" sz="1600" i="1" baseline="-25000">
                <a:sym typeface="Symbol" pitchFamily="18" charset="2"/>
              </a:rPr>
              <a:t>p</a:t>
            </a:r>
            <a:r>
              <a:rPr lang="en-US" sz="1600">
                <a:sym typeface="Symbol" pitchFamily="18" charset="2"/>
              </a:rPr>
              <a:t>(</a:t>
            </a:r>
            <a:r>
              <a:rPr lang="en-US" sz="1600" i="1">
                <a:sym typeface="Symbol" pitchFamily="18" charset="2"/>
              </a:rPr>
              <a:t>r</a:t>
            </a:r>
            <a:r>
              <a:rPr lang="en-US" sz="160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sz="1600" i="1">
                <a:sym typeface="Symbol" pitchFamily="18" charset="2"/>
              </a:rPr>
              <a:t>p</a:t>
            </a:r>
            <a:r>
              <a:rPr lang="en-US" sz="1600">
                <a:sym typeface="Symbol" pitchFamily="18" charset="2"/>
              </a:rPr>
              <a:t> is called the </a:t>
            </a:r>
            <a:r>
              <a:rPr lang="en-US" sz="1600" b="1">
                <a:solidFill>
                  <a:schemeClr val="tx2"/>
                </a:solidFill>
                <a:sym typeface="Symbol" pitchFamily="18" charset="2"/>
              </a:rPr>
              <a:t>selection predicate</a:t>
            </a:r>
            <a:endParaRPr lang="en-US" sz="1600" b="1" i="1">
              <a:solidFill>
                <a:schemeClr val="tx2"/>
              </a:solidFill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sz="1600"/>
              <a:t>Defined as:</a:t>
            </a:r>
            <a:br>
              <a:rPr lang="en-US" sz="1600"/>
            </a:br>
            <a:br>
              <a:rPr lang="en-US" sz="1600"/>
            </a:br>
            <a:r>
              <a:rPr lang="en-US" sz="1600"/>
              <a:t>	 </a:t>
            </a:r>
            <a:r>
              <a:rPr lang="en-US" sz="1600" i="1">
                <a:sym typeface="Symbol" pitchFamily="18" charset="2"/>
              </a:rPr>
              <a:t></a:t>
            </a:r>
            <a:r>
              <a:rPr lang="en-US" sz="1600" i="1" baseline="-25000">
                <a:sym typeface="Symbol" pitchFamily="18" charset="2"/>
              </a:rPr>
              <a:t>p</a:t>
            </a:r>
            <a:r>
              <a:rPr lang="en-US" sz="1600">
                <a:sym typeface="Symbol" pitchFamily="18" charset="2"/>
              </a:rPr>
              <a:t>(</a:t>
            </a:r>
            <a:r>
              <a:rPr lang="en-US" sz="1600" b="1" i="1">
                <a:sym typeface="Symbol" pitchFamily="18" charset="2"/>
              </a:rPr>
              <a:t>r</a:t>
            </a:r>
            <a:r>
              <a:rPr lang="en-US" sz="1600">
                <a:sym typeface="Symbol" pitchFamily="18" charset="2"/>
              </a:rPr>
              <a:t>) = {</a:t>
            </a:r>
            <a:r>
              <a:rPr lang="en-US" sz="1600" i="1">
                <a:sym typeface="Symbol" pitchFamily="18" charset="2"/>
              </a:rPr>
              <a:t>t</a:t>
            </a:r>
            <a:r>
              <a:rPr lang="en-US" sz="1600">
                <a:sym typeface="Symbol" pitchFamily="18" charset="2"/>
              </a:rPr>
              <a:t> | </a:t>
            </a:r>
            <a:r>
              <a:rPr lang="en-US" sz="1600" i="1">
                <a:sym typeface="Symbol" pitchFamily="18" charset="2"/>
              </a:rPr>
              <a:t>t</a:t>
            </a:r>
            <a:r>
              <a:rPr lang="en-US" sz="1600">
                <a:sym typeface="Symbol" pitchFamily="18" charset="2"/>
              </a:rPr>
              <a:t>  </a:t>
            </a:r>
            <a:r>
              <a:rPr lang="en-US" sz="1600" i="1">
                <a:sym typeface="Symbol" pitchFamily="18" charset="2"/>
              </a:rPr>
              <a:t>r</a:t>
            </a:r>
            <a:r>
              <a:rPr lang="en-US" sz="1600">
                <a:sym typeface="Symbol" pitchFamily="18" charset="2"/>
              </a:rPr>
              <a:t> </a:t>
            </a:r>
            <a:r>
              <a:rPr lang="en-US" sz="1600" b="1">
                <a:sym typeface="Symbol" pitchFamily="18" charset="2"/>
              </a:rPr>
              <a:t>and </a:t>
            </a:r>
            <a:r>
              <a:rPr lang="en-US" sz="1600" i="1">
                <a:sym typeface="Symbol" pitchFamily="18" charset="2"/>
              </a:rPr>
              <a:t>p(t)</a:t>
            </a:r>
            <a:r>
              <a:rPr lang="en-US" sz="1600">
                <a:sym typeface="Symbol" pitchFamily="18" charset="2"/>
              </a:rPr>
              <a:t>}</a:t>
            </a:r>
            <a:br>
              <a:rPr lang="en-US" sz="1600">
                <a:sym typeface="Symbol" pitchFamily="18" charset="2"/>
              </a:rPr>
            </a:br>
            <a:endParaRPr lang="en-US" sz="160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sz="1600">
                <a:sym typeface="Symbol" pitchFamily="18" charset="2"/>
              </a:rPr>
              <a:t>	Where</a:t>
            </a:r>
            <a:r>
              <a:rPr lang="en-US" sz="1600" i="1">
                <a:sym typeface="Symbol" pitchFamily="18" charset="2"/>
              </a:rPr>
              <a:t> p</a:t>
            </a:r>
            <a:r>
              <a:rPr lang="en-US" sz="1600">
                <a:sym typeface="Symbol" pitchFamily="18" charset="2"/>
              </a:rPr>
              <a:t> is a formula in propositional calculus consisting of </a:t>
            </a:r>
            <a:r>
              <a:rPr lang="en-US" sz="1600" b="1">
                <a:solidFill>
                  <a:schemeClr val="tx2"/>
                </a:solidFill>
                <a:sym typeface="Symbol" pitchFamily="18" charset="2"/>
              </a:rPr>
              <a:t>terms</a:t>
            </a:r>
            <a:r>
              <a:rPr lang="en-US" sz="1600">
                <a:solidFill>
                  <a:schemeClr val="tx2"/>
                </a:solidFill>
                <a:sym typeface="Symbol" pitchFamily="18" charset="2"/>
              </a:rPr>
              <a:t> </a:t>
            </a:r>
            <a:r>
              <a:rPr lang="en-US" sz="1600">
                <a:sym typeface="Symbol" pitchFamily="18" charset="2"/>
              </a:rPr>
              <a:t>connected by :  (</a:t>
            </a:r>
            <a:r>
              <a:rPr lang="en-US" sz="1600" b="1">
                <a:sym typeface="Symbol" pitchFamily="18" charset="2"/>
              </a:rPr>
              <a:t>and</a:t>
            </a:r>
            <a:r>
              <a:rPr lang="en-US" sz="1600">
                <a:sym typeface="Symbol" pitchFamily="18" charset="2"/>
              </a:rPr>
              <a:t>),  (</a:t>
            </a:r>
            <a:r>
              <a:rPr lang="en-US" sz="1600" b="1">
                <a:sym typeface="Symbol" pitchFamily="18" charset="2"/>
              </a:rPr>
              <a:t>or</a:t>
            </a:r>
            <a:r>
              <a:rPr lang="en-US" sz="1600">
                <a:sym typeface="Symbol" pitchFamily="18" charset="2"/>
              </a:rPr>
              <a:t>),  (</a:t>
            </a:r>
            <a:r>
              <a:rPr lang="en-US" sz="1600" b="1">
                <a:sym typeface="Symbol" pitchFamily="18" charset="2"/>
              </a:rPr>
              <a:t>not</a:t>
            </a:r>
            <a:r>
              <a:rPr lang="en-US" sz="1600">
                <a:sym typeface="Symbol" pitchFamily="18" charset="2"/>
              </a:rPr>
              <a:t>)</a:t>
            </a:r>
            <a:br>
              <a:rPr lang="en-US" sz="1600">
                <a:sym typeface="Symbol" pitchFamily="18" charset="2"/>
              </a:rPr>
            </a:br>
            <a:r>
              <a:rPr lang="en-US" sz="1600">
                <a:sym typeface="Symbol" pitchFamily="18" charset="2"/>
              </a:rPr>
              <a:t>Each </a:t>
            </a:r>
            <a:r>
              <a:rPr lang="en-US" sz="1600" b="1">
                <a:solidFill>
                  <a:schemeClr val="tx2"/>
                </a:solidFill>
                <a:sym typeface="Symbol" pitchFamily="18" charset="2"/>
              </a:rPr>
              <a:t>term</a:t>
            </a:r>
            <a:r>
              <a:rPr lang="en-US" sz="1600">
                <a:sym typeface="Symbol" pitchFamily="18" charset="2"/>
              </a:rPr>
              <a:t> is one of: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sz="1600">
                <a:sym typeface="Symbol" pitchFamily="18" charset="2"/>
              </a:rPr>
              <a:t>		&lt;attribute&gt;	</a:t>
            </a:r>
            <a:r>
              <a:rPr lang="en-US" sz="1600" i="1">
                <a:sym typeface="Symbol" pitchFamily="18" charset="2"/>
              </a:rPr>
              <a:t>op</a:t>
            </a:r>
            <a:r>
              <a:rPr lang="en-US" sz="1600">
                <a:sym typeface="Symbol" pitchFamily="18" charset="2"/>
              </a:rPr>
              <a:t> 	&lt;attribute&gt; or &lt;constant&gt;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sz="1600">
                <a:sym typeface="Symbol" pitchFamily="18" charset="2"/>
              </a:rPr>
              <a:t>     where </a:t>
            </a:r>
            <a:r>
              <a:rPr lang="en-US" sz="1600" i="1">
                <a:sym typeface="Symbol" pitchFamily="18" charset="2"/>
              </a:rPr>
              <a:t>op</a:t>
            </a:r>
            <a:r>
              <a:rPr lang="en-US" sz="1600">
                <a:sym typeface="Symbol" pitchFamily="18" charset="2"/>
              </a:rPr>
              <a:t> is one of:  =, , &gt;, . &lt;. </a:t>
            </a:r>
            <a:br>
              <a:rPr lang="en-US" sz="1600">
                <a:sym typeface="Symbol" pitchFamily="18" charset="2"/>
              </a:rPr>
            </a:br>
            <a:endParaRPr lang="en-US" sz="160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sz="1600">
                <a:sym typeface="Symbol" pitchFamily="18" charset="2"/>
              </a:rPr>
              <a:t>Example of selection:</a:t>
            </a:r>
            <a:br>
              <a:rPr lang="en-US" sz="1600">
                <a:sym typeface="Symbol" pitchFamily="18" charset="2"/>
              </a:rPr>
            </a:br>
            <a:br>
              <a:rPr lang="en-US" sz="1600">
                <a:sym typeface="Symbol" pitchFamily="18" charset="2"/>
              </a:rPr>
            </a:br>
            <a:r>
              <a:rPr lang="en-US" sz="1600">
                <a:sym typeface="Symbol" pitchFamily="18" charset="2"/>
              </a:rPr>
              <a:t>  	</a:t>
            </a:r>
            <a:r>
              <a:rPr lang="en-US" sz="1600" i="1">
                <a:sym typeface="Symbol" pitchFamily="18" charset="2"/>
              </a:rPr>
              <a:t></a:t>
            </a:r>
            <a:r>
              <a:rPr lang="en-US" sz="1600">
                <a:sym typeface="Symbol" pitchFamily="18" charset="2"/>
              </a:rPr>
              <a:t> </a:t>
            </a:r>
            <a:r>
              <a:rPr lang="en-US" sz="1600" i="1" baseline="-25000">
                <a:sym typeface="Symbol" pitchFamily="18" charset="2"/>
              </a:rPr>
              <a:t>branch_name=“Perryridge”</a:t>
            </a:r>
            <a:r>
              <a:rPr lang="en-US" sz="1600">
                <a:sym typeface="Symbol" pitchFamily="18" charset="2"/>
              </a:rPr>
              <a:t>(</a:t>
            </a:r>
            <a:r>
              <a:rPr lang="en-US" sz="1600" i="1">
                <a:sym typeface="Symbol" pitchFamily="18" charset="2"/>
              </a:rPr>
              <a:t>account</a:t>
            </a:r>
            <a:r>
              <a:rPr lang="en-US" sz="1600">
                <a:sym typeface="Symbol" pitchFamily="18" charset="2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7620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+mj-ea"/>
              </a:rPr>
              <a:t>Purpose of Database Systems (Cont.)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325" y="1077913"/>
            <a:ext cx="8339138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Drawbacks of using file systems (cont.) 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ea typeface="ＭＳ Ｐゴシック" pitchFamily="34" charset="-128"/>
              </a:rPr>
              <a:t>Atomicity of updates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Failures may leave database in an inconsistent state with partial updates carried out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Example: Transfer of funds from one account to another should either complete or not happen at all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ea typeface="ＭＳ Ｐゴシック" pitchFamily="34" charset="-128"/>
              </a:rPr>
              <a:t>Concurrent access by multiple users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Concurrent accessed needed for performance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Uncontrolled concurrent accesses can lead to inconsistencies</a:t>
            </a:r>
          </a:p>
          <a:p>
            <a:pPr lvl="3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Example: Two people reading a balance (say 100) and updating it by withdrawing money (say 50 each) at the same time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ea typeface="ＭＳ Ｐゴシック" pitchFamily="34" charset="-128"/>
              </a:rPr>
              <a:t>Security problems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Hard to provide user access to some, but not all, data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Database systems offer solutions to all the above problems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Operation – Example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61175" cy="411162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Relation</a:t>
            </a:r>
            <a:r>
              <a:rPr lang="en-US" i="1"/>
              <a:t> r</a:t>
            </a:r>
            <a:r>
              <a:rPr lang="en-US"/>
              <a:t>: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073400" y="9652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3530600" y="9652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3987800" y="9652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3073400" y="1498600"/>
            <a:ext cx="457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3530600" y="1498600"/>
            <a:ext cx="457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10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30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40</a:t>
            </a: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3987800" y="1498600"/>
            <a:ext cx="457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990600" y="4114800"/>
            <a:ext cx="70294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914400" y="3962400"/>
            <a:ext cx="70294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533400" y="4114800"/>
            <a:ext cx="70294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Font typeface="Monotype Sorts" pitchFamily="2" charset="2"/>
              <a:buNone/>
            </a:pPr>
            <a:endParaRPr kumimoji="1" lang="en-US" sz="2000">
              <a:latin typeface="Times New Roman" pitchFamily="18" charset="0"/>
            </a:endParaRP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2540000" y="37211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2997200" y="37211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2540000" y="4254500"/>
            <a:ext cx="457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2997200" y="4254500"/>
            <a:ext cx="457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3606800" y="4711700"/>
            <a:ext cx="3175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=</a:t>
            </a:r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4064000" y="37211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4521200" y="37211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42008" name="Rectangle 24"/>
          <p:cNvSpPr>
            <a:spLocks noChangeArrowheads="1"/>
          </p:cNvSpPr>
          <p:nvPr/>
        </p:nvSpPr>
        <p:spPr bwMode="auto">
          <a:xfrm>
            <a:off x="4064000" y="4254500"/>
            <a:ext cx="4572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4521200" y="4254500"/>
            <a:ext cx="4572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</a:t>
            </a: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407988" y="4140200"/>
            <a:ext cx="70294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42012" name="Rectangle 28"/>
          <p:cNvSpPr>
            <a:spLocks noChangeArrowheads="1"/>
          </p:cNvSpPr>
          <p:nvPr/>
        </p:nvSpPr>
        <p:spPr bwMode="auto">
          <a:xfrm>
            <a:off x="798513" y="3733800"/>
            <a:ext cx="70294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>
                <a:latin typeface="Times New Roman" pitchFamily="18" charset="0"/>
                <a:sym typeface="Symbol" pitchFamily="18" charset="2"/>
              </a:rPr>
              <a:t></a:t>
            </a:r>
            <a:r>
              <a:rPr lang="en-US" sz="2000" baseline="-25000">
                <a:latin typeface="Times New Roman" pitchFamily="18" charset="0"/>
              </a:rPr>
              <a:t>A,C</a:t>
            </a:r>
            <a:r>
              <a:rPr lang="en-US" sz="2400">
                <a:latin typeface="Times New Roman" pitchFamily="18" charset="0"/>
              </a:rPr>
              <a:t> (</a:t>
            </a:r>
            <a:r>
              <a:rPr lang="en-US" sz="2400" i="1">
                <a:latin typeface="Times New Roman" pitchFamily="18" charset="0"/>
              </a:rPr>
              <a:t>r</a:t>
            </a:r>
            <a:r>
              <a:rPr lang="en-US" sz="2400">
                <a:latin typeface="Times New Roman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Operation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/>
              <a:t>Notation:</a:t>
            </a:r>
            <a:br>
              <a:rPr lang="en-US"/>
            </a:br>
            <a:r>
              <a:rPr lang="en-US"/>
              <a:t>	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  <a:tabLst>
                <a:tab pos="3257550" algn="ctr"/>
              </a:tabLst>
            </a:pPr>
            <a:r>
              <a:rPr lang="en-US"/>
              <a:t>	where </a:t>
            </a:r>
            <a:r>
              <a:rPr lang="en-US" i="1"/>
              <a:t>A</a:t>
            </a:r>
            <a:r>
              <a:rPr lang="en-US" i="1" baseline="-25000"/>
              <a:t>1</a:t>
            </a:r>
            <a:r>
              <a:rPr lang="en-US" i="1"/>
              <a:t>, A</a:t>
            </a:r>
            <a:r>
              <a:rPr lang="en-US" i="1" baseline="-25000"/>
              <a:t>2</a:t>
            </a:r>
            <a:r>
              <a:rPr lang="en-US"/>
              <a:t> are attribute names and </a:t>
            </a:r>
            <a:r>
              <a:rPr lang="en-US" i="1"/>
              <a:t>r</a:t>
            </a:r>
            <a:r>
              <a:rPr lang="en-US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/>
              <a:t>The result is defined as the relation of </a:t>
            </a:r>
            <a:r>
              <a:rPr lang="en-US" i="1"/>
              <a:t>k</a:t>
            </a:r>
            <a:r>
              <a:rPr lang="en-US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/>
              <a:t>Duplicate rows removed from result, since relations are sets</a:t>
            </a:r>
          </a:p>
          <a:p>
            <a:pPr>
              <a:tabLst>
                <a:tab pos="3257550" algn="ctr"/>
              </a:tabLst>
            </a:pPr>
            <a:r>
              <a:rPr lang="en-US"/>
              <a:t>Example: To eliminate the </a:t>
            </a:r>
            <a:r>
              <a:rPr lang="en-US" i="1"/>
              <a:t>branch_name</a:t>
            </a:r>
            <a:r>
              <a:rPr lang="en-US"/>
              <a:t> attribute of </a:t>
            </a:r>
            <a:r>
              <a:rPr lang="en-US" i="1"/>
              <a:t>account</a:t>
            </a:r>
            <a:br>
              <a:rPr lang="en-US"/>
            </a:br>
            <a:br>
              <a:rPr lang="en-US"/>
            </a:br>
            <a:r>
              <a:rPr lang="en-US"/>
              <a:t>         	 </a:t>
            </a:r>
            <a:r>
              <a:rPr lang="en-US">
                <a:sym typeface="Symbol" pitchFamily="18" charset="2"/>
              </a:rPr>
              <a:t></a:t>
            </a:r>
            <a:r>
              <a:rPr lang="en-US" sz="2000" i="1" baseline="-25000"/>
              <a:t>account_number, balance</a:t>
            </a:r>
            <a:r>
              <a:rPr lang="en-US"/>
              <a:t> (</a:t>
            </a:r>
            <a:r>
              <a:rPr lang="en-US" i="1"/>
              <a:t>account</a:t>
            </a:r>
            <a:r>
              <a:rPr lang="en-US"/>
              <a:t>) </a:t>
            </a:r>
            <a:br>
              <a:rPr lang="en-US"/>
            </a:br>
            <a:endParaRPr lang="en-US"/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3148013" y="1363663"/>
          <a:ext cx="180657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280" imgH="355320" progId="Equation.3">
                  <p:embed/>
                </p:oleObj>
              </mc:Choice>
              <mc:Fallback>
                <p:oleObj name="Equation" r:id="rId2" imgW="1295280" imgH="355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1363663"/>
                        <a:ext cx="180657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Union Operation – Example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61175" cy="33496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Relations </a:t>
            </a:r>
            <a:r>
              <a:rPr lang="en-US" i="1"/>
              <a:t>r, s:</a:t>
            </a:r>
            <a:endParaRPr lang="en-US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798513" y="4191000"/>
            <a:ext cx="70294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r </a:t>
            </a:r>
            <a:r>
              <a:rPr kumimoji="1" lang="en-US" sz="1800">
                <a:sym typeface="Symbol" pitchFamily="18" charset="2"/>
              </a:rPr>
              <a:t> s</a:t>
            </a:r>
            <a:r>
              <a:rPr kumimoji="1" lang="en-US" sz="1800"/>
              <a:t>: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3086100" y="11049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543300" y="11049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3086100" y="1638300"/>
            <a:ext cx="457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543300" y="1638300"/>
            <a:ext cx="457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5219700" y="11049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5676900" y="11049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5219700" y="16383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4044" name="Rectangle 12"/>
          <p:cNvSpPr>
            <a:spLocks noChangeArrowheads="1"/>
          </p:cNvSpPr>
          <p:nvPr/>
        </p:nvSpPr>
        <p:spPr bwMode="auto">
          <a:xfrm>
            <a:off x="5676900" y="16383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3</a:t>
            </a:r>
          </a:p>
        </p:txBody>
      </p:sp>
      <p:sp>
        <p:nvSpPr>
          <p:cNvPr id="44045" name="Text Box 13"/>
          <p:cNvSpPr txBox="1">
            <a:spLocks noChangeArrowheads="1"/>
          </p:cNvSpPr>
          <p:nvPr/>
        </p:nvSpPr>
        <p:spPr bwMode="auto">
          <a:xfrm>
            <a:off x="3413125" y="28829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r</a:t>
            </a:r>
          </a:p>
        </p:txBody>
      </p:sp>
      <p:sp>
        <p:nvSpPr>
          <p:cNvPr id="44046" name="Text Box 14"/>
          <p:cNvSpPr txBox="1">
            <a:spLocks noChangeArrowheads="1"/>
          </p:cNvSpPr>
          <p:nvPr/>
        </p:nvSpPr>
        <p:spPr bwMode="auto">
          <a:xfrm>
            <a:off x="5505450" y="26289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s</a:t>
            </a:r>
          </a:p>
        </p:txBody>
      </p:sp>
      <p:sp>
        <p:nvSpPr>
          <p:cNvPr id="44047" name="Rectangle 15"/>
          <p:cNvSpPr>
            <a:spLocks noChangeArrowheads="1"/>
          </p:cNvSpPr>
          <p:nvPr/>
        </p:nvSpPr>
        <p:spPr bwMode="auto">
          <a:xfrm>
            <a:off x="4152900" y="35941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4048" name="Rectangle 16"/>
          <p:cNvSpPr>
            <a:spLocks noChangeArrowheads="1"/>
          </p:cNvSpPr>
          <p:nvPr/>
        </p:nvSpPr>
        <p:spPr bwMode="auto">
          <a:xfrm>
            <a:off x="4610100" y="35941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4152900" y="4127500"/>
            <a:ext cx="457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4050" name="Rectangle 18"/>
          <p:cNvSpPr>
            <a:spLocks noChangeArrowheads="1"/>
          </p:cNvSpPr>
          <p:nvPr/>
        </p:nvSpPr>
        <p:spPr bwMode="auto">
          <a:xfrm>
            <a:off x="4610100" y="4127500"/>
            <a:ext cx="457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Union Operation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2965450" algn="ctr"/>
              </a:tabLst>
            </a:pPr>
            <a:r>
              <a:rPr lang="en-US" dirty="0"/>
              <a:t>Notation: 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 </a:t>
            </a:r>
            <a:r>
              <a:rPr lang="en-US" i="1" dirty="0">
                <a:sym typeface="Symbol" pitchFamily="18" charset="2"/>
              </a:rPr>
              <a:t>s</a:t>
            </a:r>
          </a:p>
          <a:p>
            <a:pPr>
              <a:tabLst>
                <a:tab pos="2965450" algn="ctr"/>
              </a:tabLst>
            </a:pPr>
            <a:r>
              <a:rPr lang="en-US" dirty="0">
                <a:sym typeface="Symbol" pitchFamily="18" charset="2"/>
              </a:rPr>
              <a:t>Defined as: </a:t>
            </a:r>
          </a:p>
          <a:p>
            <a:pPr>
              <a:buFont typeface="Monotype Sorts" pitchFamily="2" charset="2"/>
              <a:buNone/>
              <a:tabLst>
                <a:tab pos="2965450" algn="ctr"/>
              </a:tabLst>
            </a:pPr>
            <a:r>
              <a:rPr lang="en-US" dirty="0"/>
              <a:t>		</a:t>
            </a:r>
            <a:r>
              <a:rPr lang="en-US" i="1" dirty="0"/>
              <a:t>r</a:t>
            </a:r>
            <a:r>
              <a:rPr lang="en-US" dirty="0"/>
              <a:t>  </a:t>
            </a:r>
            <a:r>
              <a:rPr lang="en-US" dirty="0">
                <a:sym typeface="Symbol" pitchFamily="18" charset="2"/>
              </a:rPr>
              <a:t> </a:t>
            </a:r>
            <a:r>
              <a:rPr lang="en-US" i="1" dirty="0">
                <a:sym typeface="Symbol" pitchFamily="18" charset="2"/>
              </a:rPr>
              <a:t>s</a:t>
            </a:r>
            <a:r>
              <a:rPr lang="en-US" dirty="0">
                <a:sym typeface="Symbol" pitchFamily="18" charset="2"/>
              </a:rPr>
              <a:t> = {</a:t>
            </a:r>
            <a:r>
              <a:rPr lang="en-US" i="1" dirty="0">
                <a:sym typeface="Symbol" pitchFamily="18" charset="2"/>
              </a:rPr>
              <a:t>t</a:t>
            </a:r>
            <a:r>
              <a:rPr lang="en-US" dirty="0">
                <a:sym typeface="Symbol" pitchFamily="18" charset="2"/>
              </a:rPr>
              <a:t> | </a:t>
            </a:r>
            <a:r>
              <a:rPr lang="en-US" i="1" dirty="0">
                <a:sym typeface="Symbol" pitchFamily="18" charset="2"/>
              </a:rPr>
              <a:t>t</a:t>
            </a:r>
            <a:r>
              <a:rPr lang="en-US" dirty="0">
                <a:sym typeface="Symbol" pitchFamily="18" charset="2"/>
              </a:rPr>
              <a:t>  </a:t>
            </a:r>
            <a:r>
              <a:rPr lang="en-US" i="1" dirty="0">
                <a:sym typeface="Symbol" pitchFamily="18" charset="2"/>
              </a:rPr>
              <a:t>r</a:t>
            </a:r>
            <a:r>
              <a:rPr lang="en-US" dirty="0">
                <a:sym typeface="Symbol" pitchFamily="18" charset="2"/>
              </a:rPr>
              <a:t> or</a:t>
            </a:r>
            <a:r>
              <a:rPr lang="en-US" i="1" dirty="0">
                <a:sym typeface="Symbol" pitchFamily="18" charset="2"/>
              </a:rPr>
              <a:t> t</a:t>
            </a:r>
            <a:r>
              <a:rPr lang="en-US" dirty="0">
                <a:sym typeface="Symbol" pitchFamily="18" charset="2"/>
              </a:rPr>
              <a:t>  </a:t>
            </a:r>
            <a:r>
              <a:rPr lang="en-US" i="1" dirty="0">
                <a:sym typeface="Symbol" pitchFamily="18" charset="2"/>
              </a:rPr>
              <a:t>s</a:t>
            </a:r>
            <a:r>
              <a:rPr lang="en-US" dirty="0">
                <a:sym typeface="Symbol" pitchFamily="18" charset="2"/>
              </a:rPr>
              <a:t>}</a:t>
            </a:r>
          </a:p>
          <a:p>
            <a:pPr>
              <a:tabLst>
                <a:tab pos="2965450" algn="ctr"/>
              </a:tabLst>
            </a:pPr>
            <a:r>
              <a:rPr lang="en-US" dirty="0">
                <a:sym typeface="Symbol" pitchFamily="18" charset="2"/>
              </a:rPr>
              <a:t>For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 </a:t>
            </a:r>
            <a:r>
              <a:rPr lang="en-US" i="1" dirty="0">
                <a:sym typeface="Symbol" pitchFamily="18" charset="2"/>
              </a:rPr>
              <a:t>s</a:t>
            </a:r>
            <a:r>
              <a:rPr lang="en-US" dirty="0">
                <a:sym typeface="Symbol" pitchFamily="18" charset="2"/>
              </a:rPr>
              <a:t> to be valid.</a:t>
            </a:r>
          </a:p>
          <a:p>
            <a:pPr>
              <a:buFont typeface="Monotype Sorts" pitchFamily="2" charset="2"/>
              <a:buNone/>
              <a:tabLst>
                <a:tab pos="2965450" algn="ctr"/>
              </a:tabLst>
            </a:pPr>
            <a:r>
              <a:rPr lang="en-US" i="1" dirty="0">
                <a:sym typeface="Symbol" pitchFamily="18" charset="2"/>
              </a:rPr>
              <a:t>	</a:t>
            </a:r>
            <a:r>
              <a:rPr lang="en-US" dirty="0">
                <a:sym typeface="Symbol" pitchFamily="18" charset="2"/>
              </a:rPr>
              <a:t>1.  </a:t>
            </a:r>
            <a:r>
              <a:rPr lang="en-US" i="1" dirty="0">
                <a:sym typeface="Symbol" pitchFamily="18" charset="2"/>
              </a:rPr>
              <a:t>r,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i="1" dirty="0">
                <a:sym typeface="Symbol" pitchFamily="18" charset="2"/>
              </a:rPr>
              <a:t>s</a:t>
            </a:r>
            <a:r>
              <a:rPr lang="en-US" dirty="0">
                <a:sym typeface="Symbol" pitchFamily="18" charset="2"/>
              </a:rPr>
              <a:t> must have the </a:t>
            </a:r>
            <a:r>
              <a:rPr lang="en-US" i="1" dirty="0">
                <a:sym typeface="Symbol" pitchFamily="18" charset="2"/>
              </a:rPr>
              <a:t>same </a:t>
            </a:r>
            <a:r>
              <a:rPr lang="en-US" b="1" dirty="0" err="1">
                <a:solidFill>
                  <a:schemeClr val="tx2"/>
                </a:solidFill>
                <a:sym typeface="Symbol" pitchFamily="18" charset="2"/>
              </a:rPr>
              <a:t>arity</a:t>
            </a:r>
            <a:r>
              <a:rPr lang="en-US" dirty="0">
                <a:sym typeface="Symbol" pitchFamily="18" charset="2"/>
              </a:rPr>
              <a:t> (same number of attributes)</a:t>
            </a:r>
          </a:p>
          <a:p>
            <a:pPr>
              <a:buFont typeface="Monotype Sorts" pitchFamily="2" charset="2"/>
              <a:buNone/>
              <a:tabLst>
                <a:tab pos="2965450" algn="ctr"/>
              </a:tabLst>
            </a:pPr>
            <a:r>
              <a:rPr lang="en-US" dirty="0">
                <a:sym typeface="Symbol" pitchFamily="18" charset="2"/>
              </a:rPr>
              <a:t>	2.  The attribute domains must be </a:t>
            </a:r>
            <a:r>
              <a:rPr lang="en-US" b="1" dirty="0">
                <a:solidFill>
                  <a:schemeClr val="tx2"/>
                </a:solidFill>
                <a:sym typeface="Symbol" pitchFamily="18" charset="2"/>
              </a:rPr>
              <a:t>compatible</a:t>
            </a:r>
            <a:r>
              <a:rPr lang="en-US" dirty="0">
                <a:sym typeface="Symbol" pitchFamily="18" charset="2"/>
              </a:rPr>
              <a:t> (example: 2</a:t>
            </a:r>
            <a:r>
              <a:rPr lang="en-US" baseline="30000" dirty="0">
                <a:sym typeface="Symbol" pitchFamily="18" charset="2"/>
              </a:rPr>
              <a:t>nd</a:t>
            </a:r>
            <a:r>
              <a:rPr lang="en-US" dirty="0">
                <a:sym typeface="Symbol" pitchFamily="18" charset="2"/>
              </a:rPr>
              <a:t> column 	of </a:t>
            </a:r>
            <a:r>
              <a:rPr lang="en-US" i="1" dirty="0">
                <a:sym typeface="Symbol" pitchFamily="18" charset="2"/>
              </a:rPr>
              <a:t>r</a:t>
            </a:r>
            <a:r>
              <a:rPr lang="en-US" dirty="0">
                <a:sym typeface="Symbol" pitchFamily="18" charset="2"/>
              </a:rPr>
              <a:t> deals with the same type of values as does the 2</a:t>
            </a:r>
            <a:r>
              <a:rPr lang="en-US" baseline="30000" dirty="0">
                <a:sym typeface="Symbol" pitchFamily="18" charset="2"/>
              </a:rPr>
              <a:t>nd </a:t>
            </a:r>
            <a:br>
              <a:rPr lang="en-US" dirty="0">
                <a:sym typeface="Symbol" pitchFamily="18" charset="2"/>
              </a:rPr>
            </a:br>
            <a:r>
              <a:rPr lang="en-US" dirty="0">
                <a:sym typeface="Symbol" pitchFamily="18" charset="2"/>
              </a:rPr>
              <a:t>     column of </a:t>
            </a:r>
            <a:r>
              <a:rPr lang="en-US" i="1" dirty="0">
                <a:sym typeface="Symbol" pitchFamily="18" charset="2"/>
              </a:rPr>
              <a:t>s</a:t>
            </a:r>
            <a:r>
              <a:rPr lang="en-US" dirty="0">
                <a:sym typeface="Symbol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dirty="0"/>
              <a:t>Example: to find all customers with either an account or a loan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ym typeface="Symbol" pitchFamily="18" charset="2"/>
              </a:rPr>
              <a:t></a:t>
            </a:r>
            <a:r>
              <a:rPr lang="en-US" sz="2000" i="1" baseline="-25000" dirty="0" err="1"/>
              <a:t>customer_name</a:t>
            </a:r>
            <a:r>
              <a:rPr lang="en-US" dirty="0"/>
              <a:t> (</a:t>
            </a:r>
            <a:r>
              <a:rPr lang="en-US" i="1" dirty="0"/>
              <a:t>depositor</a:t>
            </a:r>
            <a:r>
              <a:rPr lang="en-US" dirty="0"/>
              <a:t>)   </a:t>
            </a:r>
            <a:r>
              <a:rPr lang="en-US" dirty="0">
                <a:sym typeface="Symbol" pitchFamily="18" charset="2"/>
              </a:rPr>
              <a:t>  </a:t>
            </a:r>
            <a:r>
              <a:rPr lang="en-US" sz="2000" i="1" baseline="-25000" dirty="0" err="1"/>
              <a:t>customer_name</a:t>
            </a:r>
            <a:r>
              <a:rPr lang="en-US" dirty="0"/>
              <a:t> (</a:t>
            </a:r>
            <a:r>
              <a:rPr lang="en-US" i="1" dirty="0"/>
              <a:t>borrower)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23913" y="66675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Set Difference Operation – Example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61175" cy="334962"/>
          </a:xfrm>
          <a:noFill/>
          <a:ln/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Relations </a:t>
            </a:r>
            <a:r>
              <a:rPr lang="en-US" i="1"/>
              <a:t>r</a:t>
            </a:r>
            <a:r>
              <a:rPr lang="en-US"/>
              <a:t>, </a:t>
            </a:r>
            <a:r>
              <a:rPr lang="en-US" i="1"/>
              <a:t>s</a:t>
            </a:r>
            <a:r>
              <a:rPr lang="en-US"/>
              <a:t>: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798513" y="3810000"/>
            <a:ext cx="70294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 i="1"/>
              <a:t>r  </a:t>
            </a:r>
            <a:r>
              <a:rPr kumimoji="1" lang="en-US" sz="1800" i="1">
                <a:sym typeface="Symbol" pitchFamily="18" charset="2"/>
              </a:rPr>
              <a:t>– s</a:t>
            </a:r>
            <a:r>
              <a:rPr kumimoji="1" lang="en-US" sz="1800" i="1"/>
              <a:t>:</a:t>
            </a:r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3124200" y="1168400"/>
            <a:ext cx="457200" cy="457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3581400" y="1168400"/>
            <a:ext cx="457200" cy="457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3124200" y="1701800"/>
            <a:ext cx="457200" cy="1295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3581400" y="1701800"/>
            <a:ext cx="457200" cy="1295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5257800" y="1168400"/>
            <a:ext cx="457200" cy="457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5715000" y="1168400"/>
            <a:ext cx="457200" cy="457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5257800" y="1701800"/>
            <a:ext cx="457200" cy="914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5715000" y="1701800"/>
            <a:ext cx="457200" cy="914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3</a:t>
            </a:r>
          </a:p>
        </p:txBody>
      </p:sp>
      <p:sp>
        <p:nvSpPr>
          <p:cNvPr id="46094" name="Text Box 14"/>
          <p:cNvSpPr txBox="1">
            <a:spLocks noChangeArrowheads="1"/>
          </p:cNvSpPr>
          <p:nvPr/>
        </p:nvSpPr>
        <p:spPr bwMode="auto">
          <a:xfrm>
            <a:off x="3451225" y="29972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r</a:t>
            </a:r>
          </a:p>
        </p:txBody>
      </p:sp>
      <p:sp>
        <p:nvSpPr>
          <p:cNvPr id="46095" name="Text Box 15"/>
          <p:cNvSpPr txBox="1">
            <a:spLocks noChangeArrowheads="1"/>
          </p:cNvSpPr>
          <p:nvPr/>
        </p:nvSpPr>
        <p:spPr bwMode="auto">
          <a:xfrm>
            <a:off x="5543550" y="26924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s</a:t>
            </a:r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4191000" y="3911600"/>
            <a:ext cx="457200" cy="457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4648200" y="3911600"/>
            <a:ext cx="457200" cy="457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4191000" y="4445000"/>
            <a:ext cx="457200" cy="914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4648200" y="4445000"/>
            <a:ext cx="457200" cy="914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Difference Operation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499225" cy="4916487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/>
              <a:t>Notation </a:t>
            </a:r>
            <a:r>
              <a:rPr lang="en-US" i="1"/>
              <a:t>r – s</a:t>
            </a:r>
          </a:p>
          <a:p>
            <a:r>
              <a:rPr lang="en-US"/>
              <a:t>Defined as:</a:t>
            </a:r>
          </a:p>
          <a:p>
            <a:pPr>
              <a:buFont typeface="Monotype Sorts" pitchFamily="2" charset="2"/>
              <a:buNone/>
            </a:pPr>
            <a:r>
              <a:rPr lang="en-US"/>
              <a:t>		 </a:t>
            </a:r>
            <a:r>
              <a:rPr lang="en-US" i="1"/>
              <a:t>r – s</a:t>
            </a:r>
            <a:r>
              <a:rPr lang="en-US"/>
              <a:t>  = {</a:t>
            </a:r>
            <a:r>
              <a:rPr lang="en-US" i="1"/>
              <a:t>t</a:t>
            </a:r>
            <a:r>
              <a:rPr lang="en-US"/>
              <a:t> | </a:t>
            </a:r>
            <a:r>
              <a:rPr lang="en-US" i="1"/>
              <a:t>t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 </a:t>
            </a:r>
            <a:r>
              <a:rPr lang="en-US" i="1">
                <a:sym typeface="Symbol" pitchFamily="18" charset="2"/>
              </a:rPr>
              <a:t>r</a:t>
            </a:r>
            <a:r>
              <a:rPr lang="en-US">
                <a:sym typeface="Symbol" pitchFamily="18" charset="2"/>
              </a:rPr>
              <a:t> </a:t>
            </a:r>
            <a:r>
              <a:rPr lang="en-US" b="1">
                <a:sym typeface="Symbol" pitchFamily="18" charset="2"/>
              </a:rPr>
              <a:t>and</a:t>
            </a:r>
            <a:r>
              <a:rPr lang="en-US">
                <a:sym typeface="Symbol" pitchFamily="18" charset="2"/>
              </a:rPr>
              <a:t> t  </a:t>
            </a:r>
            <a:r>
              <a:rPr lang="en-US" i="1">
                <a:sym typeface="Symbol" pitchFamily="18" charset="2"/>
              </a:rPr>
              <a:t>s</a:t>
            </a:r>
            <a:r>
              <a:rPr lang="en-US">
                <a:sym typeface="Symbol" pitchFamily="18" charset="2"/>
              </a:rPr>
              <a:t>}</a:t>
            </a:r>
          </a:p>
          <a:p>
            <a:pPr>
              <a:buFont typeface="Monotype Sorts" pitchFamily="2" charset="2"/>
              <a:buNone/>
            </a:pPr>
            <a:endParaRPr lang="en-US" i="1"/>
          </a:p>
          <a:p>
            <a:r>
              <a:rPr lang="en-US"/>
              <a:t>Set differences must be taken between </a:t>
            </a:r>
            <a:r>
              <a:rPr lang="en-US" b="1">
                <a:solidFill>
                  <a:schemeClr val="tx2"/>
                </a:solidFill>
              </a:rPr>
              <a:t>compatible</a:t>
            </a:r>
            <a:r>
              <a:rPr lang="en-US"/>
              <a:t> relations.</a:t>
            </a:r>
          </a:p>
          <a:p>
            <a:pPr lvl="1"/>
            <a:r>
              <a:rPr lang="en-US" i="1"/>
              <a:t>r</a:t>
            </a:r>
            <a:r>
              <a:rPr lang="en-US"/>
              <a:t> and </a:t>
            </a:r>
            <a:r>
              <a:rPr lang="en-US" i="1"/>
              <a:t>s</a:t>
            </a:r>
            <a:r>
              <a:rPr lang="en-US"/>
              <a:t> must have the </a:t>
            </a:r>
            <a:r>
              <a:rPr lang="en-US">
                <a:solidFill>
                  <a:schemeClr val="tx2"/>
                </a:solidFill>
              </a:rPr>
              <a:t>same</a:t>
            </a:r>
            <a:r>
              <a:rPr lang="en-US"/>
              <a:t> arity</a:t>
            </a:r>
          </a:p>
          <a:p>
            <a:pPr lvl="1"/>
            <a:r>
              <a:rPr lang="en-US"/>
              <a:t>attribute domains of </a:t>
            </a:r>
            <a:r>
              <a:rPr lang="en-US" i="1"/>
              <a:t>r </a:t>
            </a:r>
            <a:r>
              <a:rPr lang="en-US"/>
              <a:t>and </a:t>
            </a:r>
            <a:r>
              <a:rPr lang="en-US" i="1"/>
              <a:t>s </a:t>
            </a:r>
            <a:r>
              <a:rPr lang="en-US"/>
              <a:t>must be compatible</a:t>
            </a:r>
            <a:endParaRPr lang="en-US">
              <a:sym typeface="Symbol" pitchFamily="18" charset="2"/>
            </a:endParaRPr>
          </a:p>
          <a:p>
            <a:pPr>
              <a:buFont typeface="Monotype Sorts" pitchFamily="2" charset="2"/>
              <a:buNone/>
            </a:pPr>
            <a:endParaRPr lang="en-US">
              <a:sym typeface="Symbol" pitchFamily="18" charset="2"/>
            </a:endParaRPr>
          </a:p>
          <a:p>
            <a:pPr>
              <a:buFont typeface="Monotype Sorts" pitchFamily="2" charset="2"/>
              <a:buNone/>
            </a:pPr>
            <a:endParaRPr lang="en-US">
              <a:sym typeface="Symbol" pitchFamily="18" charset="2"/>
            </a:endParaRPr>
          </a:p>
          <a:p>
            <a:pPr>
              <a:buFont typeface="Monotype Sorts" pitchFamily="2" charset="2"/>
              <a:buNone/>
            </a:pPr>
            <a:endParaRPr lang="en-US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14400" y="193675"/>
            <a:ext cx="8077200" cy="503238"/>
          </a:xfrm>
        </p:spPr>
        <p:txBody>
          <a:bodyPr>
            <a:normAutofit fontScale="90000"/>
          </a:bodyPr>
          <a:lstStyle/>
          <a:p>
            <a:r>
              <a:rPr lang="en-US"/>
              <a:t>Cartesian-Product Operation –  Example</a:t>
            </a:r>
          </a:p>
        </p:txBody>
      </p:sp>
      <p:sp>
        <p:nvSpPr>
          <p:cNvPr id="48131" name="Rectangle 1027"/>
          <p:cNvSpPr>
            <a:spLocks noChangeArrowheads="1"/>
          </p:cNvSpPr>
          <p:nvPr/>
        </p:nvSpPr>
        <p:spPr bwMode="auto">
          <a:xfrm>
            <a:off x="798513" y="1077913"/>
            <a:ext cx="70294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Font typeface="Monotype Sorts" pitchFamily="2" charset="2"/>
              <a:buChar char="n"/>
              <a:tabLst>
                <a:tab pos="3149600" algn="ctr"/>
              </a:tabLst>
            </a:pPr>
            <a:r>
              <a:rPr kumimoji="1" lang="en-US" sz="1800"/>
              <a:t>Relations </a:t>
            </a:r>
            <a:r>
              <a:rPr kumimoji="1" lang="en-US" sz="1800" i="1"/>
              <a:t>r, s</a:t>
            </a:r>
            <a:r>
              <a:rPr kumimoji="1" lang="en-US" sz="1800"/>
              <a:t>:</a:t>
            </a:r>
          </a:p>
        </p:txBody>
      </p:sp>
      <p:sp>
        <p:nvSpPr>
          <p:cNvPr id="48132" name="Rectangle 1028"/>
          <p:cNvSpPr>
            <a:spLocks noChangeArrowheads="1"/>
          </p:cNvSpPr>
          <p:nvPr/>
        </p:nvSpPr>
        <p:spPr bwMode="auto">
          <a:xfrm>
            <a:off x="798513" y="3135313"/>
            <a:ext cx="70294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Font typeface="Monotype Sorts" pitchFamily="2" charset="2"/>
              <a:buChar char="n"/>
              <a:tabLst>
                <a:tab pos="3149600" algn="ctr"/>
              </a:tabLst>
            </a:pPr>
            <a:r>
              <a:rPr kumimoji="1" lang="en-US" sz="1800" i="1"/>
              <a:t>r</a:t>
            </a:r>
            <a:r>
              <a:rPr kumimoji="1" lang="en-US" sz="1800"/>
              <a:t> x</a:t>
            </a:r>
            <a:r>
              <a:rPr kumimoji="1" lang="en-US" sz="1800">
                <a:sym typeface="Symbol" pitchFamily="18" charset="2"/>
              </a:rPr>
              <a:t> </a:t>
            </a:r>
            <a:r>
              <a:rPr kumimoji="1" lang="en-US" sz="1800" i="1">
                <a:sym typeface="Symbol" pitchFamily="18" charset="2"/>
              </a:rPr>
              <a:t>s</a:t>
            </a:r>
            <a:r>
              <a:rPr kumimoji="1" lang="en-US" sz="1800"/>
              <a:t>:</a:t>
            </a:r>
          </a:p>
        </p:txBody>
      </p:sp>
      <p:sp>
        <p:nvSpPr>
          <p:cNvPr id="48133" name="Rectangle 1029"/>
          <p:cNvSpPr>
            <a:spLocks noChangeArrowheads="1"/>
          </p:cNvSpPr>
          <p:nvPr/>
        </p:nvSpPr>
        <p:spPr bwMode="auto">
          <a:xfrm>
            <a:off x="2895600" y="1219200"/>
            <a:ext cx="457200" cy="457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8134" name="Rectangle 1030"/>
          <p:cNvSpPr>
            <a:spLocks noChangeArrowheads="1"/>
          </p:cNvSpPr>
          <p:nvPr/>
        </p:nvSpPr>
        <p:spPr bwMode="auto">
          <a:xfrm>
            <a:off x="3352800" y="1219200"/>
            <a:ext cx="457200" cy="457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48135" name="Rectangle 1031"/>
          <p:cNvSpPr>
            <a:spLocks noChangeArrowheads="1"/>
          </p:cNvSpPr>
          <p:nvPr/>
        </p:nvSpPr>
        <p:spPr bwMode="auto">
          <a:xfrm>
            <a:off x="2895600" y="1752600"/>
            <a:ext cx="457200" cy="7620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8136" name="Rectangle 1032"/>
          <p:cNvSpPr>
            <a:spLocks noChangeArrowheads="1"/>
          </p:cNvSpPr>
          <p:nvPr/>
        </p:nvSpPr>
        <p:spPr bwMode="auto">
          <a:xfrm>
            <a:off x="3352800" y="1752600"/>
            <a:ext cx="457200" cy="7620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</a:t>
            </a:r>
          </a:p>
        </p:txBody>
      </p:sp>
      <p:sp>
        <p:nvSpPr>
          <p:cNvPr id="48137" name="Rectangle 1033"/>
          <p:cNvSpPr>
            <a:spLocks noChangeArrowheads="1"/>
          </p:cNvSpPr>
          <p:nvPr/>
        </p:nvSpPr>
        <p:spPr bwMode="auto">
          <a:xfrm>
            <a:off x="2819400" y="33655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8138" name="Rectangle 1034"/>
          <p:cNvSpPr>
            <a:spLocks noChangeArrowheads="1"/>
          </p:cNvSpPr>
          <p:nvPr/>
        </p:nvSpPr>
        <p:spPr bwMode="auto">
          <a:xfrm>
            <a:off x="3276600" y="33655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48139" name="Rectangle 1035"/>
          <p:cNvSpPr>
            <a:spLocks noChangeArrowheads="1"/>
          </p:cNvSpPr>
          <p:nvPr/>
        </p:nvSpPr>
        <p:spPr bwMode="auto">
          <a:xfrm>
            <a:off x="2819400" y="3975100"/>
            <a:ext cx="457200" cy="21336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8140" name="Rectangle 1036"/>
          <p:cNvSpPr>
            <a:spLocks noChangeArrowheads="1"/>
          </p:cNvSpPr>
          <p:nvPr/>
        </p:nvSpPr>
        <p:spPr bwMode="auto">
          <a:xfrm>
            <a:off x="3276600" y="3975100"/>
            <a:ext cx="457200" cy="21336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</p:txBody>
      </p:sp>
      <p:sp>
        <p:nvSpPr>
          <p:cNvPr id="48141" name="Rectangle 1037"/>
          <p:cNvSpPr>
            <a:spLocks noChangeArrowheads="1"/>
          </p:cNvSpPr>
          <p:nvPr/>
        </p:nvSpPr>
        <p:spPr bwMode="auto">
          <a:xfrm>
            <a:off x="3733800" y="33655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48142" name="Rectangle 1038"/>
          <p:cNvSpPr>
            <a:spLocks noChangeArrowheads="1"/>
          </p:cNvSpPr>
          <p:nvPr/>
        </p:nvSpPr>
        <p:spPr bwMode="auto">
          <a:xfrm>
            <a:off x="4191000" y="33655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D</a:t>
            </a:r>
          </a:p>
        </p:txBody>
      </p:sp>
      <p:sp>
        <p:nvSpPr>
          <p:cNvPr id="48143" name="Rectangle 1039"/>
          <p:cNvSpPr>
            <a:spLocks noChangeArrowheads="1"/>
          </p:cNvSpPr>
          <p:nvPr/>
        </p:nvSpPr>
        <p:spPr bwMode="auto">
          <a:xfrm>
            <a:off x="3733800" y="3975100"/>
            <a:ext cx="457200" cy="21336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 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</p:txBody>
      </p:sp>
      <p:sp>
        <p:nvSpPr>
          <p:cNvPr id="48144" name="Rectangle 1040"/>
          <p:cNvSpPr>
            <a:spLocks noChangeArrowheads="1"/>
          </p:cNvSpPr>
          <p:nvPr/>
        </p:nvSpPr>
        <p:spPr bwMode="auto">
          <a:xfrm>
            <a:off x="4191000" y="3975100"/>
            <a:ext cx="457200" cy="21336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20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20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</p:txBody>
      </p:sp>
      <p:sp>
        <p:nvSpPr>
          <p:cNvPr id="48145" name="Rectangle 1041"/>
          <p:cNvSpPr>
            <a:spLocks noChangeArrowheads="1"/>
          </p:cNvSpPr>
          <p:nvPr/>
        </p:nvSpPr>
        <p:spPr bwMode="auto">
          <a:xfrm>
            <a:off x="4648200" y="33655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E</a:t>
            </a:r>
          </a:p>
        </p:txBody>
      </p:sp>
      <p:sp>
        <p:nvSpPr>
          <p:cNvPr id="48146" name="Rectangle 1042"/>
          <p:cNvSpPr>
            <a:spLocks noChangeArrowheads="1"/>
          </p:cNvSpPr>
          <p:nvPr/>
        </p:nvSpPr>
        <p:spPr bwMode="auto">
          <a:xfrm>
            <a:off x="4648200" y="3975100"/>
            <a:ext cx="457200" cy="21336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b</a:t>
            </a:r>
          </a:p>
          <a:p>
            <a:pPr algn="ctr"/>
            <a:r>
              <a:rPr lang="en-US" sz="1800" i="1">
                <a:sym typeface="Symbol" pitchFamily="18" charset="2"/>
              </a:rPr>
              <a:t>b</a:t>
            </a:r>
          </a:p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b</a:t>
            </a:r>
          </a:p>
          <a:p>
            <a:pPr algn="ctr"/>
            <a:r>
              <a:rPr lang="en-US" sz="1800" i="1">
                <a:sym typeface="Symbol" pitchFamily="18" charset="2"/>
              </a:rPr>
              <a:t>b</a:t>
            </a:r>
          </a:p>
        </p:txBody>
      </p:sp>
      <p:sp>
        <p:nvSpPr>
          <p:cNvPr id="48147" name="Rectangle 1043"/>
          <p:cNvSpPr>
            <a:spLocks noChangeArrowheads="1"/>
          </p:cNvSpPr>
          <p:nvPr/>
        </p:nvSpPr>
        <p:spPr bwMode="auto">
          <a:xfrm>
            <a:off x="4648200" y="1219200"/>
            <a:ext cx="457200" cy="457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48148" name="Rectangle 1044"/>
          <p:cNvSpPr>
            <a:spLocks noChangeArrowheads="1"/>
          </p:cNvSpPr>
          <p:nvPr/>
        </p:nvSpPr>
        <p:spPr bwMode="auto">
          <a:xfrm>
            <a:off x="5105400" y="1219200"/>
            <a:ext cx="457200" cy="457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D</a:t>
            </a:r>
          </a:p>
        </p:txBody>
      </p:sp>
      <p:sp>
        <p:nvSpPr>
          <p:cNvPr id="48149" name="Rectangle 1045"/>
          <p:cNvSpPr>
            <a:spLocks noChangeArrowheads="1"/>
          </p:cNvSpPr>
          <p:nvPr/>
        </p:nvSpPr>
        <p:spPr bwMode="auto">
          <a:xfrm>
            <a:off x="4648200" y="1752600"/>
            <a:ext cx="457200" cy="1219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</p:txBody>
      </p:sp>
      <p:sp>
        <p:nvSpPr>
          <p:cNvPr id="48150" name="Rectangle 1046"/>
          <p:cNvSpPr>
            <a:spLocks noChangeArrowheads="1"/>
          </p:cNvSpPr>
          <p:nvPr/>
        </p:nvSpPr>
        <p:spPr bwMode="auto">
          <a:xfrm>
            <a:off x="5105400" y="1752600"/>
            <a:ext cx="457200" cy="1219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20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</p:txBody>
      </p:sp>
      <p:sp>
        <p:nvSpPr>
          <p:cNvPr id="48151" name="Rectangle 1047"/>
          <p:cNvSpPr>
            <a:spLocks noChangeArrowheads="1"/>
          </p:cNvSpPr>
          <p:nvPr/>
        </p:nvSpPr>
        <p:spPr bwMode="auto">
          <a:xfrm>
            <a:off x="5562600" y="1219200"/>
            <a:ext cx="457200" cy="457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E</a:t>
            </a:r>
          </a:p>
        </p:txBody>
      </p:sp>
      <p:sp>
        <p:nvSpPr>
          <p:cNvPr id="48152" name="Rectangle 1048"/>
          <p:cNvSpPr>
            <a:spLocks noChangeArrowheads="1"/>
          </p:cNvSpPr>
          <p:nvPr/>
        </p:nvSpPr>
        <p:spPr bwMode="auto">
          <a:xfrm>
            <a:off x="5562600" y="1752600"/>
            <a:ext cx="457200" cy="12192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b</a:t>
            </a:r>
          </a:p>
          <a:p>
            <a:pPr algn="ctr"/>
            <a:r>
              <a:rPr lang="en-US" sz="1800" i="1">
                <a:sym typeface="Symbol" pitchFamily="18" charset="2"/>
              </a:rPr>
              <a:t>b</a:t>
            </a:r>
          </a:p>
        </p:txBody>
      </p:sp>
      <p:sp>
        <p:nvSpPr>
          <p:cNvPr id="48154" name="Text Box 1050"/>
          <p:cNvSpPr txBox="1">
            <a:spLocks noChangeArrowheads="1"/>
          </p:cNvSpPr>
          <p:nvPr/>
        </p:nvSpPr>
        <p:spPr bwMode="auto">
          <a:xfrm>
            <a:off x="3200400" y="25146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r</a:t>
            </a:r>
          </a:p>
        </p:txBody>
      </p:sp>
      <p:sp>
        <p:nvSpPr>
          <p:cNvPr id="48155" name="Text Box 1051"/>
          <p:cNvSpPr txBox="1">
            <a:spLocks noChangeArrowheads="1"/>
          </p:cNvSpPr>
          <p:nvPr/>
        </p:nvSpPr>
        <p:spPr bwMode="auto">
          <a:xfrm>
            <a:off x="5238750" y="29718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Cartesian-Product Operation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/>
              <a:t>Notation</a:t>
            </a:r>
            <a:r>
              <a:rPr lang="en-US" i="1"/>
              <a:t> r </a:t>
            </a:r>
            <a:r>
              <a:rPr lang="en-US"/>
              <a:t>x</a:t>
            </a:r>
            <a:r>
              <a:rPr lang="en-US" i="1"/>
              <a:t> s</a:t>
            </a:r>
            <a:endParaRPr lang="en-US"/>
          </a:p>
          <a:p>
            <a:pPr>
              <a:tabLst>
                <a:tab pos="3149600" algn="ctr"/>
              </a:tabLst>
            </a:pPr>
            <a:r>
              <a:rPr lang="en-US"/>
              <a:t>Defined as:</a:t>
            </a:r>
          </a:p>
          <a:p>
            <a:pPr>
              <a:buFont typeface="Monotype Sorts" pitchFamily="2" charset="2"/>
              <a:buNone/>
              <a:tabLst>
                <a:tab pos="3149600" algn="ctr"/>
              </a:tabLst>
            </a:pPr>
            <a:r>
              <a:rPr lang="en-US"/>
              <a:t>		</a:t>
            </a:r>
            <a:r>
              <a:rPr lang="en-US" i="1"/>
              <a:t>r</a:t>
            </a:r>
            <a:r>
              <a:rPr lang="en-US"/>
              <a:t> x </a:t>
            </a:r>
            <a:r>
              <a:rPr lang="en-US" i="1"/>
              <a:t>s</a:t>
            </a:r>
            <a:r>
              <a:rPr lang="en-US"/>
              <a:t> = {</a:t>
            </a:r>
            <a:r>
              <a:rPr lang="en-US" i="1"/>
              <a:t>t q </a:t>
            </a:r>
            <a:r>
              <a:rPr lang="en-US"/>
              <a:t>|</a:t>
            </a:r>
            <a:r>
              <a:rPr lang="en-US" i="1"/>
              <a:t> t </a:t>
            </a:r>
            <a:r>
              <a:rPr lang="en-US">
                <a:sym typeface="Symbol" pitchFamily="18" charset="2"/>
              </a:rPr>
              <a:t></a:t>
            </a:r>
            <a:r>
              <a:rPr lang="en-US" i="1">
                <a:sym typeface="Symbol" pitchFamily="18" charset="2"/>
              </a:rPr>
              <a:t> r </a:t>
            </a:r>
            <a:r>
              <a:rPr lang="en-US" b="1">
                <a:sym typeface="Symbol" pitchFamily="18" charset="2"/>
              </a:rPr>
              <a:t>and </a:t>
            </a:r>
            <a:r>
              <a:rPr lang="en-US" i="1">
                <a:sym typeface="Symbol" pitchFamily="18" charset="2"/>
              </a:rPr>
              <a:t>q </a:t>
            </a:r>
            <a:r>
              <a:rPr lang="en-US">
                <a:sym typeface="Symbol" pitchFamily="18" charset="2"/>
              </a:rPr>
              <a:t> </a:t>
            </a:r>
            <a:r>
              <a:rPr lang="en-US" i="1">
                <a:sym typeface="Symbol" pitchFamily="18" charset="2"/>
              </a:rPr>
              <a:t>s</a:t>
            </a:r>
            <a:r>
              <a:rPr lang="en-US">
                <a:sym typeface="Symbol" pitchFamily="18" charset="2"/>
              </a:rPr>
              <a:t>}</a:t>
            </a:r>
            <a:br>
              <a:rPr lang="en-US">
                <a:sym typeface="Symbol" pitchFamily="18" charset="2"/>
              </a:rPr>
            </a:br>
            <a:endParaRPr lang="en-US">
              <a:sym typeface="Symbol" pitchFamily="18" charset="2"/>
            </a:endParaRPr>
          </a:p>
          <a:p>
            <a:pPr>
              <a:tabLst>
                <a:tab pos="3149600" algn="ctr"/>
              </a:tabLst>
            </a:pPr>
            <a:r>
              <a:rPr lang="en-US">
                <a:sym typeface="Symbol" pitchFamily="18" charset="2"/>
              </a:rPr>
              <a:t>Assume that attributes of r(R) and s(S) are disjoint. (That is, </a:t>
            </a:r>
            <a:r>
              <a:rPr lang="en-US" i="1">
                <a:sym typeface="Symbol" pitchFamily="18" charset="2"/>
              </a:rPr>
              <a:t>R</a:t>
            </a:r>
            <a:r>
              <a:rPr lang="en-US">
                <a:sym typeface="Symbol" pitchFamily="18" charset="2"/>
              </a:rPr>
              <a:t> </a:t>
            </a:r>
            <a:r>
              <a:rPr lang="en-US" i="1">
                <a:sym typeface="Symbol" pitchFamily="18" charset="2"/>
              </a:rPr>
              <a:t> S</a:t>
            </a:r>
            <a:r>
              <a:rPr lang="en-US">
                <a:sym typeface="Symbol" pitchFamily="18" charset="2"/>
              </a:rPr>
              <a:t> = </a:t>
            </a:r>
            <a:r>
              <a:rPr lang="en-US" i="1">
                <a:sym typeface="Symbol" pitchFamily="18" charset="2"/>
              </a:rPr>
              <a:t></a:t>
            </a:r>
            <a:r>
              <a:rPr lang="en-US">
                <a:sym typeface="Symbol" pitchFamily="18" charset="2"/>
              </a:rPr>
              <a:t>).</a:t>
            </a:r>
          </a:p>
          <a:p>
            <a:pPr>
              <a:tabLst>
                <a:tab pos="3149600" algn="ctr"/>
              </a:tabLst>
            </a:pPr>
            <a:r>
              <a:rPr lang="en-US">
                <a:sym typeface="Symbol" pitchFamily="18" charset="2"/>
              </a:rPr>
              <a:t>If attributes of </a:t>
            </a:r>
            <a:r>
              <a:rPr lang="en-US" i="1">
                <a:sym typeface="Symbol" pitchFamily="18" charset="2"/>
              </a:rPr>
              <a:t>r(R)</a:t>
            </a:r>
            <a:r>
              <a:rPr lang="en-US">
                <a:sym typeface="Symbol" pitchFamily="18" charset="2"/>
              </a:rPr>
              <a:t> and </a:t>
            </a:r>
            <a:r>
              <a:rPr lang="en-US" i="1">
                <a:sym typeface="Symbol" pitchFamily="18" charset="2"/>
              </a:rPr>
              <a:t>s(S</a:t>
            </a:r>
            <a:r>
              <a:rPr lang="en-US">
                <a:sym typeface="Symbol" pitchFamily="18" charset="2"/>
              </a:rPr>
              <a:t>) are not disjoint, then renaming must be used.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Composition of Operations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409588"/>
            <a:ext cx="78486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Can build expressions using multiple operations</a:t>
            </a:r>
          </a:p>
          <a:p>
            <a:r>
              <a:rPr lang="en-US" dirty="0"/>
              <a:t>Example:  </a:t>
            </a:r>
            <a:r>
              <a:rPr lang="en-US" dirty="0">
                <a:sym typeface="Symbol" pitchFamily="18" charset="2"/>
              </a:rPr>
              <a:t></a:t>
            </a:r>
            <a:r>
              <a:rPr lang="en-US" baseline="-25000" dirty="0">
                <a:sym typeface="Symbol" pitchFamily="18" charset="2"/>
              </a:rPr>
              <a:t>A=C</a:t>
            </a:r>
            <a:r>
              <a:rPr lang="en-US" dirty="0">
                <a:sym typeface="Symbol" pitchFamily="18" charset="2"/>
              </a:rPr>
              <a:t>(</a:t>
            </a:r>
            <a:r>
              <a:rPr lang="en-US" i="1" dirty="0">
                <a:sym typeface="Symbol" pitchFamily="18" charset="2"/>
              </a:rPr>
              <a:t>r x s</a:t>
            </a:r>
            <a:r>
              <a:rPr lang="en-US" dirty="0">
                <a:sym typeface="Symbol" pitchFamily="18" charset="2"/>
              </a:rPr>
              <a:t>)</a:t>
            </a:r>
          </a:p>
          <a:p>
            <a:r>
              <a:rPr lang="en-US" i="1" dirty="0">
                <a:sym typeface="Symbol" pitchFamily="18" charset="2"/>
              </a:rPr>
              <a:t>r x s</a:t>
            </a:r>
          </a:p>
          <a:p>
            <a:endParaRPr lang="en-US" i="1" dirty="0">
              <a:sym typeface="Symbol" pitchFamily="18" charset="2"/>
            </a:endParaRPr>
          </a:p>
          <a:p>
            <a:endParaRPr lang="en-US" i="1" dirty="0">
              <a:sym typeface="Symbol" pitchFamily="18" charset="2"/>
            </a:endParaRPr>
          </a:p>
          <a:p>
            <a:endParaRPr lang="en-US" i="1" dirty="0">
              <a:sym typeface="Symbol" pitchFamily="18" charset="2"/>
            </a:endParaRPr>
          </a:p>
          <a:p>
            <a:endParaRPr lang="en-US" i="1" dirty="0">
              <a:sym typeface="Symbol" pitchFamily="18" charset="2"/>
            </a:endParaRPr>
          </a:p>
          <a:p>
            <a:endParaRPr lang="en-US" i="1" dirty="0">
              <a:sym typeface="Symbol" pitchFamily="18" charset="2"/>
            </a:endParaRPr>
          </a:p>
          <a:p>
            <a:endParaRPr lang="en-US" i="1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</a:t>
            </a:r>
            <a:r>
              <a:rPr lang="en-US" baseline="-25000" dirty="0">
                <a:sym typeface="Symbol" pitchFamily="18" charset="2"/>
              </a:rPr>
              <a:t>A=C</a:t>
            </a:r>
            <a:r>
              <a:rPr lang="en-US" dirty="0">
                <a:sym typeface="Symbol" pitchFamily="18" charset="2"/>
              </a:rPr>
              <a:t>(</a:t>
            </a:r>
            <a:r>
              <a:rPr lang="en-US" i="1" dirty="0">
                <a:sym typeface="Symbol" pitchFamily="18" charset="2"/>
              </a:rPr>
              <a:t>r x s</a:t>
            </a:r>
            <a:r>
              <a:rPr lang="en-US" dirty="0">
                <a:sym typeface="Symbol" pitchFamily="18" charset="2"/>
              </a:rPr>
              <a:t>)</a:t>
            </a: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3451225" y="2916238"/>
          <a:ext cx="1397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291960" progId="Equation.3">
                  <p:embed/>
                </p:oleObj>
              </mc:Choice>
              <mc:Fallback>
                <p:oleObj name="Equation" r:id="rId2" imgW="1396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225" y="2916238"/>
                        <a:ext cx="139700" cy="290512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2362200" y="16002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2819400" y="16002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2362200" y="2209800"/>
            <a:ext cx="457200" cy="21336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2819400" y="2209800"/>
            <a:ext cx="457200" cy="21336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</p:txBody>
      </p:sp>
      <p:sp>
        <p:nvSpPr>
          <p:cNvPr id="49162" name="Rectangle 10"/>
          <p:cNvSpPr>
            <a:spLocks noChangeArrowheads="1"/>
          </p:cNvSpPr>
          <p:nvPr/>
        </p:nvSpPr>
        <p:spPr bwMode="auto">
          <a:xfrm>
            <a:off x="3276600" y="16002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3733800" y="16002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D</a:t>
            </a:r>
          </a:p>
        </p:txBody>
      </p:sp>
      <p:sp>
        <p:nvSpPr>
          <p:cNvPr id="49164" name="Rectangle 12"/>
          <p:cNvSpPr>
            <a:spLocks noChangeArrowheads="1"/>
          </p:cNvSpPr>
          <p:nvPr/>
        </p:nvSpPr>
        <p:spPr bwMode="auto">
          <a:xfrm>
            <a:off x="3276600" y="2209800"/>
            <a:ext cx="457200" cy="21336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 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 </a:t>
            </a:r>
            <a:br>
              <a:rPr lang="en-US" sz="1800" i="1">
                <a:sym typeface="Symbol" pitchFamily="18" charset="2"/>
              </a:rPr>
            </a:br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</p:txBody>
      </p:sp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3733800" y="2209800"/>
            <a:ext cx="457200" cy="21336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20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  <a:p>
            <a:pPr algn="ctr"/>
            <a:r>
              <a:rPr lang="en-US" sz="1800" i="1">
                <a:sym typeface="Symbol" pitchFamily="18" charset="2"/>
              </a:rPr>
              <a:t>20</a:t>
            </a:r>
          </a:p>
          <a:p>
            <a:pPr algn="ctr"/>
            <a:r>
              <a:rPr lang="en-US" sz="1800" i="1">
                <a:sym typeface="Symbol" pitchFamily="18" charset="2"/>
              </a:rPr>
              <a:t>10</a:t>
            </a:r>
          </a:p>
        </p:txBody>
      </p:sp>
      <p:sp>
        <p:nvSpPr>
          <p:cNvPr id="49166" name="Rectangle 14"/>
          <p:cNvSpPr>
            <a:spLocks noChangeArrowheads="1"/>
          </p:cNvSpPr>
          <p:nvPr/>
        </p:nvSpPr>
        <p:spPr bwMode="auto">
          <a:xfrm>
            <a:off x="4191000" y="16002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E</a:t>
            </a:r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4191000" y="2209800"/>
            <a:ext cx="457200" cy="21336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b</a:t>
            </a:r>
          </a:p>
          <a:p>
            <a:pPr algn="ctr"/>
            <a:r>
              <a:rPr lang="en-US" sz="1800" i="1">
                <a:sym typeface="Symbol" pitchFamily="18" charset="2"/>
              </a:rPr>
              <a:t>b</a:t>
            </a:r>
          </a:p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b</a:t>
            </a:r>
          </a:p>
          <a:p>
            <a:pPr algn="ctr"/>
            <a:r>
              <a:rPr lang="en-US" sz="1800" i="1">
                <a:sym typeface="Symbol" pitchFamily="18" charset="2"/>
              </a:rPr>
              <a:t>b</a:t>
            </a:r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2362200" y="48768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2819400" y="48768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49170" name="Rectangle 18"/>
          <p:cNvSpPr>
            <a:spLocks noChangeArrowheads="1"/>
          </p:cNvSpPr>
          <p:nvPr/>
        </p:nvSpPr>
        <p:spPr bwMode="auto">
          <a:xfrm>
            <a:off x="3276600" y="48768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49171" name="Rectangle 19"/>
          <p:cNvSpPr>
            <a:spLocks noChangeArrowheads="1"/>
          </p:cNvSpPr>
          <p:nvPr/>
        </p:nvSpPr>
        <p:spPr bwMode="auto">
          <a:xfrm>
            <a:off x="3733800" y="48768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D</a:t>
            </a:r>
          </a:p>
        </p:txBody>
      </p:sp>
      <p:sp>
        <p:nvSpPr>
          <p:cNvPr id="49172" name="Rectangle 20"/>
          <p:cNvSpPr>
            <a:spLocks noChangeArrowheads="1"/>
          </p:cNvSpPr>
          <p:nvPr/>
        </p:nvSpPr>
        <p:spPr bwMode="auto">
          <a:xfrm>
            <a:off x="4191000" y="4876800"/>
            <a:ext cx="457200" cy="5334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E</a:t>
            </a:r>
          </a:p>
        </p:txBody>
      </p:sp>
      <p:sp>
        <p:nvSpPr>
          <p:cNvPr id="49173" name="Rectangle 21"/>
          <p:cNvSpPr>
            <a:spLocks noChangeArrowheads="1"/>
          </p:cNvSpPr>
          <p:nvPr/>
        </p:nvSpPr>
        <p:spPr bwMode="auto">
          <a:xfrm>
            <a:off x="2362200" y="5459413"/>
            <a:ext cx="482600" cy="90805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70000"/>
              </a:lnSpc>
            </a:pPr>
            <a:endParaRPr lang="en-US" sz="1800" i="1">
              <a:sym typeface="Symbol" pitchFamily="18" charset="2"/>
            </a:endParaRPr>
          </a:p>
        </p:txBody>
      </p:sp>
      <p:sp>
        <p:nvSpPr>
          <p:cNvPr id="49174" name="Rectangle 22"/>
          <p:cNvSpPr>
            <a:spLocks noChangeArrowheads="1"/>
          </p:cNvSpPr>
          <p:nvPr/>
        </p:nvSpPr>
        <p:spPr bwMode="auto">
          <a:xfrm>
            <a:off x="2819400" y="5459413"/>
            <a:ext cx="457200" cy="917575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800" i="1">
              <a:sym typeface="Symbol" pitchFamily="18" charset="2"/>
            </a:endParaRPr>
          </a:p>
        </p:txBody>
      </p:sp>
      <p:sp>
        <p:nvSpPr>
          <p:cNvPr id="49175" name="Rectangle 23"/>
          <p:cNvSpPr>
            <a:spLocks noChangeArrowheads="1"/>
          </p:cNvSpPr>
          <p:nvPr/>
        </p:nvSpPr>
        <p:spPr bwMode="auto">
          <a:xfrm>
            <a:off x="3276600" y="5459413"/>
            <a:ext cx="430213" cy="917575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800" i="1">
              <a:sym typeface="Symbol" pitchFamily="18" charset="2"/>
            </a:endParaRPr>
          </a:p>
        </p:txBody>
      </p:sp>
      <p:sp>
        <p:nvSpPr>
          <p:cNvPr id="49176" name="Rectangle 24"/>
          <p:cNvSpPr>
            <a:spLocks noChangeArrowheads="1"/>
          </p:cNvSpPr>
          <p:nvPr/>
        </p:nvSpPr>
        <p:spPr bwMode="auto">
          <a:xfrm>
            <a:off x="3708400" y="5459413"/>
            <a:ext cx="481013" cy="917575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800" i="1">
              <a:sym typeface="Symbol" pitchFamily="18" charset="2"/>
            </a:endParaRPr>
          </a:p>
        </p:txBody>
      </p:sp>
      <p:sp>
        <p:nvSpPr>
          <p:cNvPr id="49177" name="Rectangle 25"/>
          <p:cNvSpPr>
            <a:spLocks noChangeArrowheads="1"/>
          </p:cNvSpPr>
          <p:nvPr/>
        </p:nvSpPr>
        <p:spPr bwMode="auto">
          <a:xfrm>
            <a:off x="4176713" y="5459413"/>
            <a:ext cx="457200" cy="928687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800" i="1">
              <a:sym typeface="Symbol" pitchFamily="18" charset="2"/>
            </a:endParaRPr>
          </a:p>
        </p:txBody>
      </p:sp>
      <p:sp>
        <p:nvSpPr>
          <p:cNvPr id="49178" name="Text Box 26"/>
          <p:cNvSpPr txBox="1">
            <a:spLocks noChangeArrowheads="1"/>
          </p:cNvSpPr>
          <p:nvPr/>
        </p:nvSpPr>
        <p:spPr bwMode="auto">
          <a:xfrm>
            <a:off x="2438400" y="5610225"/>
            <a:ext cx="184150" cy="366713"/>
          </a:xfrm>
          <a:prstGeom prst="rect">
            <a:avLst/>
          </a:prstGeom>
          <a:solidFill>
            <a:srgbClr val="F8F8F8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1800"/>
          </a:p>
        </p:txBody>
      </p:sp>
      <p:sp>
        <p:nvSpPr>
          <p:cNvPr id="49186" name="Text Box 34"/>
          <p:cNvSpPr txBox="1">
            <a:spLocks noChangeArrowheads="1"/>
          </p:cNvSpPr>
          <p:nvPr/>
        </p:nvSpPr>
        <p:spPr bwMode="auto">
          <a:xfrm>
            <a:off x="2393950" y="5418138"/>
            <a:ext cx="32861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9188" name="Text Box 36"/>
          <p:cNvSpPr txBox="1">
            <a:spLocks noChangeArrowheads="1"/>
          </p:cNvSpPr>
          <p:nvPr/>
        </p:nvSpPr>
        <p:spPr bwMode="auto">
          <a:xfrm>
            <a:off x="2878138" y="5467350"/>
            <a:ext cx="3111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</p:txBody>
      </p:sp>
      <p:sp>
        <p:nvSpPr>
          <p:cNvPr id="49189" name="Text Box 37"/>
          <p:cNvSpPr txBox="1">
            <a:spLocks noChangeArrowheads="1"/>
          </p:cNvSpPr>
          <p:nvPr/>
        </p:nvSpPr>
        <p:spPr bwMode="auto">
          <a:xfrm>
            <a:off x="3355975" y="5408613"/>
            <a:ext cx="32861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49190" name="Text Box 38"/>
          <p:cNvSpPr txBox="1">
            <a:spLocks noChangeArrowheads="1"/>
          </p:cNvSpPr>
          <p:nvPr/>
        </p:nvSpPr>
        <p:spPr bwMode="auto">
          <a:xfrm>
            <a:off x="3694113" y="5446713"/>
            <a:ext cx="519112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 i="1" dirty="0">
                <a:sym typeface="Symbol" pitchFamily="18" charset="2"/>
              </a:rPr>
              <a:t>10</a:t>
            </a:r>
          </a:p>
          <a:p>
            <a:pPr algn="ctr"/>
            <a:r>
              <a:rPr lang="en-US" sz="1800" i="1" dirty="0">
                <a:sym typeface="Symbol" pitchFamily="18" charset="2"/>
              </a:rPr>
              <a:t>10</a:t>
            </a:r>
          </a:p>
          <a:p>
            <a:pPr algn="ctr"/>
            <a:r>
              <a:rPr lang="en-US" sz="1800" i="1" dirty="0">
                <a:sym typeface="Symbol" pitchFamily="18" charset="2"/>
              </a:rPr>
              <a:t>20</a:t>
            </a:r>
          </a:p>
        </p:txBody>
      </p:sp>
      <p:sp>
        <p:nvSpPr>
          <p:cNvPr id="49191" name="Text Box 39"/>
          <p:cNvSpPr txBox="1">
            <a:spLocks noChangeArrowheads="1"/>
          </p:cNvSpPr>
          <p:nvPr/>
        </p:nvSpPr>
        <p:spPr bwMode="auto">
          <a:xfrm>
            <a:off x="4244975" y="5448300"/>
            <a:ext cx="3111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a</a:t>
            </a:r>
          </a:p>
          <a:p>
            <a:pPr algn="ctr"/>
            <a:r>
              <a:rPr lang="en-US" sz="1800" i="1">
                <a:sym typeface="Symbol" pitchFamily="18" charset="2"/>
              </a:rPr>
              <a:t>b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Rename Operation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Allows us to name, and therefore to refer to, the results of relational-algebra expressions.</a:t>
            </a:r>
          </a:p>
          <a:p>
            <a:r>
              <a:rPr lang="en-US" dirty="0"/>
              <a:t>Allows us to refer to a relation by more than one name.</a:t>
            </a:r>
          </a:p>
          <a:p>
            <a:r>
              <a:rPr lang="en-US" dirty="0"/>
              <a:t>Example:</a:t>
            </a:r>
          </a:p>
          <a:p>
            <a:pPr>
              <a:buFont typeface="Monotype Sorts" pitchFamily="2" charset="2"/>
              <a:buNone/>
            </a:pPr>
            <a:r>
              <a:rPr lang="en-US" dirty="0"/>
              <a:t> 				</a:t>
            </a:r>
            <a:r>
              <a:rPr lang="en-US" sz="2000" i="1" dirty="0">
                <a:sym typeface="Symbol" pitchFamily="18" charset="2"/>
              </a:rPr>
              <a:t></a:t>
            </a:r>
            <a:r>
              <a:rPr lang="en-US" i="1" dirty="0"/>
              <a:t> </a:t>
            </a:r>
            <a:r>
              <a:rPr lang="en-US" sz="2400" i="1" baseline="-25000" dirty="0"/>
              <a:t>x</a:t>
            </a:r>
            <a:r>
              <a:rPr lang="en-US" dirty="0"/>
              <a:t> (</a:t>
            </a:r>
            <a:r>
              <a:rPr lang="en-US" i="1" dirty="0"/>
              <a:t>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>
              <a:buFont typeface="Monotype Sorts" pitchFamily="2" charset="2"/>
              <a:buNone/>
            </a:pPr>
            <a:r>
              <a:rPr lang="en-US" dirty="0"/>
              <a:t>	returns the expression </a:t>
            </a:r>
            <a:r>
              <a:rPr lang="en-US" i="1" dirty="0"/>
              <a:t>E</a:t>
            </a:r>
            <a:r>
              <a:rPr lang="en-US" dirty="0"/>
              <a:t> under the name </a:t>
            </a:r>
            <a:r>
              <a:rPr lang="en-US" i="1" dirty="0"/>
              <a:t>X</a:t>
            </a:r>
            <a:endParaRPr lang="en-US" dirty="0"/>
          </a:p>
          <a:p>
            <a:r>
              <a:rPr lang="en-US" dirty="0"/>
              <a:t>If a relational-algebra expression </a:t>
            </a:r>
            <a:r>
              <a:rPr lang="en-US" i="1" dirty="0"/>
              <a:t>E</a:t>
            </a:r>
            <a:r>
              <a:rPr lang="en-US" dirty="0"/>
              <a:t> has </a:t>
            </a:r>
            <a:r>
              <a:rPr lang="en-US" dirty="0" err="1"/>
              <a:t>arity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, then </a:t>
            </a:r>
          </a:p>
          <a:p>
            <a:pPr>
              <a:buFont typeface="Monotype Sorts" pitchFamily="2" charset="2"/>
              <a:buNone/>
            </a:pPr>
            <a:r>
              <a:rPr lang="en-US" dirty="0"/>
              <a:t>                                          </a:t>
            </a:r>
          </a:p>
          <a:p>
            <a:pPr>
              <a:buFont typeface="Monotype Sorts" pitchFamily="2" charset="2"/>
              <a:buNone/>
            </a:pPr>
            <a:endParaRPr lang="en-US" dirty="0"/>
          </a:p>
          <a:p>
            <a:pPr>
              <a:buFont typeface="Monotype Sorts" pitchFamily="2" charset="2"/>
              <a:buNone/>
            </a:pPr>
            <a:r>
              <a:rPr lang="en-US" dirty="0"/>
              <a:t>	returns the result of expression </a:t>
            </a:r>
            <a:r>
              <a:rPr lang="en-US" i="1" dirty="0"/>
              <a:t>E</a:t>
            </a:r>
            <a:r>
              <a:rPr lang="en-US" dirty="0"/>
              <a:t> under the name </a:t>
            </a:r>
            <a:r>
              <a:rPr lang="en-US" i="1" dirty="0"/>
              <a:t>X</a:t>
            </a:r>
            <a:r>
              <a:rPr lang="en-US" dirty="0"/>
              <a:t>, and with the attributes renamed to </a:t>
            </a:r>
            <a:r>
              <a:rPr lang="en-US" i="1" dirty="0"/>
              <a:t>A</a:t>
            </a:r>
            <a:r>
              <a:rPr lang="en-US" sz="1600" i="1" baseline="-25000" dirty="0"/>
              <a:t>1 </a:t>
            </a:r>
            <a:r>
              <a:rPr lang="en-US" i="1" dirty="0"/>
              <a:t>, A</a:t>
            </a:r>
            <a:r>
              <a:rPr lang="en-US" i="1" baseline="-25000" dirty="0"/>
              <a:t>2 </a:t>
            </a:r>
            <a:r>
              <a:rPr lang="en-US" i="1" dirty="0"/>
              <a:t>, …., A</a:t>
            </a:r>
            <a:r>
              <a:rPr lang="en-US" i="1" baseline="-25000" dirty="0"/>
              <a:t>n 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273408" name="Object 1024"/>
          <p:cNvGraphicFramePr>
            <a:graphicFrameLocks noChangeAspect="1"/>
          </p:cNvGraphicFramePr>
          <p:nvPr/>
        </p:nvGraphicFramePr>
        <p:xfrm>
          <a:off x="2895600" y="4114800"/>
          <a:ext cx="20685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47560" imgH="355320" progId="Equation.3">
                  <p:embed/>
                </p:oleObj>
              </mc:Choice>
              <mc:Fallback>
                <p:oleObj name="Equation" r:id="rId2" imgW="1447560" imgH="355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2068513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History of Database Systems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1950s and early 1960s: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Data processing using magnetic tapes for storage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Tapes provide only sequential access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Punched cards for input</a:t>
            </a:r>
          </a:p>
          <a:p>
            <a:r>
              <a:rPr lang="en-US" dirty="0"/>
              <a:t>Late 1960s and 1970s: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Hard disks allow direct access to data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Network and hierarchical data models in widespread use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Ted </a:t>
            </a:r>
            <a:r>
              <a:rPr lang="en-US" dirty="0" err="1">
                <a:ea typeface="ＭＳ Ｐゴシック" pitchFamily="34" charset="-128"/>
              </a:rPr>
              <a:t>Codd</a:t>
            </a:r>
            <a:r>
              <a:rPr lang="en-US" dirty="0">
                <a:ea typeface="ＭＳ Ｐゴシック" pitchFamily="34" charset="-128"/>
              </a:rPr>
              <a:t> defines the relational data model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Would win the ACM Turing Award for this work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IBM Research begins System R prototype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UC Berkeley begins Ingres prototype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High-performance (for the era) transaction processing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Example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61175" cy="413861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i="1"/>
              <a:t>branch (branch_name, branch_city, assets)</a:t>
            </a:r>
            <a:br>
              <a:rPr lang="en-US" i="1"/>
            </a:br>
            <a:endParaRPr lang="en-US" i="1"/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i="1"/>
              <a:t>customer (customer_name, customer_street, customer_city)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i="1"/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i="1"/>
              <a:t>account (account_number, branch_name, balance)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i="1"/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i="1"/>
              <a:t>loan (loan_number, branch_name, amount)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i="1"/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i="1"/>
              <a:t>depositor (customer_name, account_number)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i="1"/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i="1"/>
              <a:t>borrower</a:t>
            </a:r>
            <a:r>
              <a:rPr lang="en-US" b="1" i="1">
                <a:solidFill>
                  <a:schemeClr val="tx2"/>
                </a:solidFill>
              </a:rPr>
              <a:t> </a:t>
            </a:r>
            <a:r>
              <a:rPr lang="en-US" i="1"/>
              <a:t>(customer_name, loan_number)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Queries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92200"/>
            <a:ext cx="7912100" cy="5588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Find all loans of over $1200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>
                <a:sym typeface="Symbol" pitchFamily="18" charset="2"/>
              </a:rPr>
              <a:t>                       </a:t>
            </a: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860425" y="2806700"/>
            <a:ext cx="7761288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>
                <a:sym typeface="Symbol" pitchFamily="18" charset="2"/>
              </a:rPr>
              <a:t>Find the loan number for each loan of an amount greater than                             $1200</a:t>
            </a:r>
          </a:p>
          <a:p>
            <a:pPr marL="342900" indent="-342900" algn="ctr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1800">
                <a:sym typeface="Symbol" pitchFamily="18" charset="2"/>
              </a:rPr>
              <a:t>                     </a:t>
            </a:r>
            <a:endParaRPr lang="en-US" sz="1800"/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2092325" y="1609725"/>
            <a:ext cx="2725738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400">
                <a:sym typeface="Symbol" pitchFamily="18" charset="2"/>
              </a:rPr>
              <a:t></a:t>
            </a:r>
            <a:r>
              <a:rPr kumimoji="1" lang="en-US" sz="2800" i="1" baseline="-25000">
                <a:sym typeface="Symbol" pitchFamily="18" charset="2"/>
              </a:rPr>
              <a:t>amount</a:t>
            </a:r>
            <a:r>
              <a:rPr kumimoji="1" lang="en-US" sz="2400" i="1" baseline="-25000">
                <a:sym typeface="Symbol" pitchFamily="18" charset="2"/>
              </a:rPr>
              <a:t> </a:t>
            </a:r>
            <a:r>
              <a:rPr kumimoji="1" lang="en-US" sz="2400" baseline="-25000">
                <a:sym typeface="Symbol" pitchFamily="18" charset="2"/>
              </a:rPr>
              <a:t>&gt; 1200</a:t>
            </a:r>
            <a:r>
              <a:rPr kumimoji="1" lang="en-US" sz="2400">
                <a:sym typeface="Symbol" pitchFamily="18" charset="2"/>
              </a:rPr>
              <a:t> (</a:t>
            </a:r>
            <a:r>
              <a:rPr kumimoji="1" lang="en-US" sz="2400" i="1">
                <a:sym typeface="Symbol" pitchFamily="18" charset="2"/>
              </a:rPr>
              <a:t>loan</a:t>
            </a:r>
            <a:r>
              <a:rPr kumimoji="1" lang="en-US" sz="2400">
                <a:sym typeface="Symbol" pitchFamily="18" charset="2"/>
              </a:rPr>
              <a:t>)</a:t>
            </a:r>
          </a:p>
          <a:p>
            <a:pPr algn="ctr"/>
            <a:endParaRPr lang="en-US" sz="1800"/>
          </a:p>
        </p:txBody>
      </p:sp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1978025" y="3502025"/>
            <a:ext cx="47069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400">
                <a:sym typeface="Symbol" pitchFamily="18" charset="2"/>
              </a:rPr>
              <a:t></a:t>
            </a:r>
            <a:r>
              <a:rPr kumimoji="1" lang="en-US" sz="2800" i="1" baseline="-25000">
                <a:sym typeface="Symbol" pitchFamily="18" charset="2"/>
              </a:rPr>
              <a:t>loan_number</a:t>
            </a:r>
            <a:r>
              <a:rPr kumimoji="1" lang="en-US" sz="2400">
                <a:sym typeface="Symbol" pitchFamily="18" charset="2"/>
              </a:rPr>
              <a:t> (</a:t>
            </a:r>
            <a:r>
              <a:rPr kumimoji="1" lang="en-US" sz="2800" i="1" baseline="-25000">
                <a:sym typeface="Symbol" pitchFamily="18" charset="2"/>
              </a:rPr>
              <a:t>amount</a:t>
            </a:r>
            <a:r>
              <a:rPr kumimoji="1" lang="en-US" sz="2400" i="1">
                <a:sym typeface="Symbol" pitchFamily="18" charset="2"/>
              </a:rPr>
              <a:t> </a:t>
            </a:r>
            <a:r>
              <a:rPr kumimoji="1" lang="en-US" sz="2400" baseline="-25000">
                <a:sym typeface="Symbol" pitchFamily="18" charset="2"/>
              </a:rPr>
              <a:t>&gt; 1200</a:t>
            </a:r>
            <a:r>
              <a:rPr kumimoji="1" lang="en-US" sz="2400">
                <a:sym typeface="Symbol" pitchFamily="18" charset="2"/>
              </a:rPr>
              <a:t> (</a:t>
            </a:r>
            <a:r>
              <a:rPr kumimoji="1" lang="en-US" sz="2400" i="1">
                <a:sym typeface="Symbol" pitchFamily="18" charset="2"/>
              </a:rPr>
              <a:t>loan</a:t>
            </a:r>
            <a:r>
              <a:rPr kumimoji="1" lang="en-US" sz="2400">
                <a:sym typeface="Symbol" pitchFamily="18" charset="2"/>
              </a:rPr>
              <a:t>))</a:t>
            </a:r>
            <a:endParaRPr kumimoji="1" lang="en-US" sz="2400"/>
          </a:p>
          <a:p>
            <a:pPr algn="ctr"/>
            <a:endParaRPr lang="en-US" sz="1800"/>
          </a:p>
          <a:p>
            <a:pPr algn="ctr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utoUpdateAnimBg="0"/>
      <p:bldP spid="101381" grpId="0" autoUpdateAnimBg="0"/>
      <p:bldP spid="101382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Queries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661275" cy="790575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Find the names of all customers who have a loan, an account, or both, from the bank</a:t>
            </a: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798513" y="2667000"/>
            <a:ext cx="75009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92100" indent="-2921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>
                <a:sym typeface="Symbol" pitchFamily="18" charset="2"/>
              </a:rPr>
              <a:t>Find the names of all customers who have a loan and an account at bank.</a:t>
            </a:r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1257300" y="1951038"/>
            <a:ext cx="6837363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1" algn="ctr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kumimoji="1" lang="en-US" sz="2000">
                <a:sym typeface="Symbol" pitchFamily="18" charset="2"/>
              </a:rPr>
              <a:t></a:t>
            </a:r>
            <a:r>
              <a:rPr kumimoji="1" lang="en-US" sz="2400" i="1" baseline="-25000">
                <a:sym typeface="Symbol" pitchFamily="18" charset="2"/>
              </a:rPr>
              <a:t>customer_name</a:t>
            </a:r>
            <a:r>
              <a:rPr kumimoji="1" lang="en-US" sz="2000">
                <a:sym typeface="Symbol" pitchFamily="18" charset="2"/>
              </a:rPr>
              <a:t> (</a:t>
            </a:r>
            <a:r>
              <a:rPr kumimoji="1" lang="en-US" sz="2000" i="1">
                <a:sym typeface="Symbol" pitchFamily="18" charset="2"/>
              </a:rPr>
              <a:t>borrower</a:t>
            </a:r>
            <a:r>
              <a:rPr kumimoji="1" lang="en-US" sz="2000">
                <a:sym typeface="Symbol" pitchFamily="18" charset="2"/>
              </a:rPr>
              <a:t>)  </a:t>
            </a:r>
            <a:r>
              <a:rPr kumimoji="1" lang="en-US" sz="2400" i="1" baseline="-25000">
                <a:sym typeface="Symbol" pitchFamily="18" charset="2"/>
              </a:rPr>
              <a:t>customer_name</a:t>
            </a:r>
            <a:r>
              <a:rPr kumimoji="1" lang="en-US" sz="2000">
                <a:sym typeface="Symbol" pitchFamily="18" charset="2"/>
              </a:rPr>
              <a:t> (</a:t>
            </a:r>
            <a:r>
              <a:rPr kumimoji="1" lang="en-US" sz="2000" i="1">
                <a:sym typeface="Symbol" pitchFamily="18" charset="2"/>
              </a:rPr>
              <a:t>depositor</a:t>
            </a:r>
            <a:r>
              <a:rPr kumimoji="1" lang="en-US" sz="2000">
                <a:sym typeface="Symbol" pitchFamily="18" charset="2"/>
              </a:rPr>
              <a:t>)</a:t>
            </a:r>
          </a:p>
          <a:p>
            <a:pPr algn="ctr"/>
            <a:endParaRPr lang="en-US" sz="1800"/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1244600" y="3703638"/>
            <a:ext cx="6837363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1" algn="ctr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kumimoji="1" lang="en-US" sz="2000">
                <a:sym typeface="Symbol" pitchFamily="18" charset="2"/>
              </a:rPr>
              <a:t></a:t>
            </a:r>
            <a:r>
              <a:rPr kumimoji="1" lang="en-US" sz="2400" i="1" baseline="-25000">
                <a:sym typeface="Symbol" pitchFamily="18" charset="2"/>
              </a:rPr>
              <a:t>customer_name</a:t>
            </a:r>
            <a:r>
              <a:rPr kumimoji="1" lang="en-US" sz="2000">
                <a:sym typeface="Symbol" pitchFamily="18" charset="2"/>
              </a:rPr>
              <a:t> (</a:t>
            </a:r>
            <a:r>
              <a:rPr kumimoji="1" lang="en-US" sz="2000" i="1">
                <a:sym typeface="Symbol" pitchFamily="18" charset="2"/>
              </a:rPr>
              <a:t>borrower</a:t>
            </a:r>
            <a:r>
              <a:rPr kumimoji="1" lang="en-US" sz="2000">
                <a:sym typeface="Symbol" pitchFamily="18" charset="2"/>
              </a:rPr>
              <a:t>)  </a:t>
            </a:r>
            <a:r>
              <a:rPr kumimoji="1" lang="en-US" sz="2400" i="1" baseline="-25000">
                <a:sym typeface="Symbol" pitchFamily="18" charset="2"/>
              </a:rPr>
              <a:t>customer_name</a:t>
            </a:r>
            <a:r>
              <a:rPr kumimoji="1" lang="en-US" sz="2000">
                <a:sym typeface="Symbol" pitchFamily="18" charset="2"/>
              </a:rPr>
              <a:t> (</a:t>
            </a:r>
            <a:r>
              <a:rPr kumimoji="1" lang="en-US" sz="2000" i="1">
                <a:sym typeface="Symbol" pitchFamily="18" charset="2"/>
              </a:rPr>
              <a:t>depositor</a:t>
            </a:r>
            <a:r>
              <a:rPr kumimoji="1" lang="en-US" sz="2000">
                <a:sym typeface="Symbol" pitchFamily="18" charset="2"/>
              </a:rPr>
              <a:t>)</a:t>
            </a:r>
            <a:endParaRPr kumimoji="1" lang="en-US" sz="2000"/>
          </a:p>
          <a:p>
            <a:pPr algn="ctr"/>
            <a:endParaRPr lang="en-US" sz="1800"/>
          </a:p>
          <a:p>
            <a:pPr algn="ctr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 autoUpdateAnimBg="0"/>
      <p:bldP spid="105477" grpId="0" autoUpdateAnimBg="0"/>
      <p:bldP spid="105478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Queries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8013700" cy="8255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Find the names of all customers who have a loan at the Perryridge branch.</a:t>
            </a:r>
          </a:p>
        </p:txBody>
      </p:sp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792163" y="3163888"/>
            <a:ext cx="78168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>
                <a:sym typeface="Symbol" pitchFamily="18" charset="2"/>
              </a:rPr>
              <a:t>  Find the names of all customers who have a loan at the </a:t>
            </a:r>
            <a:br>
              <a:rPr kumimoji="1" lang="en-US" sz="1800">
                <a:sym typeface="Symbol" pitchFamily="18" charset="2"/>
              </a:rPr>
            </a:br>
            <a:r>
              <a:rPr kumimoji="1" lang="en-US" sz="1800">
                <a:sym typeface="Symbol" pitchFamily="18" charset="2"/>
              </a:rPr>
              <a:t>    Perryridge branch but do not have an account at any branch of   </a:t>
            </a:r>
            <a:br>
              <a:rPr kumimoji="1" lang="en-US" sz="1800">
                <a:sym typeface="Symbol" pitchFamily="18" charset="2"/>
              </a:rPr>
            </a:br>
            <a:r>
              <a:rPr kumimoji="1" lang="en-US" sz="1800">
                <a:sym typeface="Symbol" pitchFamily="18" charset="2"/>
              </a:rPr>
              <a:t>    the bank.</a:t>
            </a:r>
            <a:endParaRPr lang="en-US" sz="1800"/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801688" y="3984625"/>
            <a:ext cx="8469312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000">
                <a:sym typeface="Symbol" pitchFamily="18" charset="2"/>
              </a:rPr>
              <a:t></a:t>
            </a:r>
            <a:r>
              <a:rPr kumimoji="1" lang="en-US" sz="2800" i="1" baseline="-25000">
                <a:sym typeface="Symbol" pitchFamily="18" charset="2"/>
              </a:rPr>
              <a:t>customer_name</a:t>
            </a:r>
            <a:r>
              <a:rPr kumimoji="1" lang="en-US" sz="2000">
                <a:sym typeface="Symbol" pitchFamily="18" charset="2"/>
              </a:rPr>
              <a:t> (</a:t>
            </a:r>
            <a:r>
              <a:rPr kumimoji="1" lang="en-US" sz="2800">
                <a:sym typeface="Symbol" pitchFamily="18" charset="2"/>
              </a:rPr>
              <a:t></a:t>
            </a:r>
            <a:r>
              <a:rPr kumimoji="1" lang="en-US" sz="2800" i="1" baseline="-25000">
                <a:sym typeface="Symbol" pitchFamily="18" charset="2"/>
              </a:rPr>
              <a:t>branch_name = “Perryridge”</a:t>
            </a:r>
            <a:endParaRPr kumimoji="1" lang="en-US" sz="2800">
              <a:sym typeface="Symbol" pitchFamily="18" charset="2"/>
            </a:endParaRPr>
          </a:p>
          <a:p>
            <a:pPr>
              <a:lnSpc>
                <a:spcPct val="13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000">
                <a:sym typeface="Symbol" pitchFamily="18" charset="2"/>
              </a:rPr>
              <a:t> (</a:t>
            </a:r>
            <a:r>
              <a:rPr kumimoji="1" lang="en-US" sz="2800">
                <a:sym typeface="Symbol" pitchFamily="18" charset="2"/>
              </a:rPr>
              <a:t></a:t>
            </a:r>
            <a:r>
              <a:rPr kumimoji="1" lang="en-US" sz="2800" i="1" baseline="-25000">
                <a:sym typeface="Symbol" pitchFamily="18" charset="2"/>
              </a:rPr>
              <a:t>borrower.loan_number = loan.loan_number</a:t>
            </a:r>
            <a:r>
              <a:rPr kumimoji="1" lang="en-US" sz="2000">
                <a:sym typeface="Symbol" pitchFamily="18" charset="2"/>
              </a:rPr>
              <a:t>(borrower x loan)))  –           </a:t>
            </a:r>
            <a:br>
              <a:rPr kumimoji="1" lang="en-US" sz="2000">
                <a:sym typeface="Symbol" pitchFamily="18" charset="2"/>
              </a:rPr>
            </a:br>
            <a:r>
              <a:rPr kumimoji="1" lang="en-US" sz="2000">
                <a:sym typeface="Symbol" pitchFamily="18" charset="2"/>
              </a:rPr>
              <a:t>     </a:t>
            </a:r>
            <a:r>
              <a:rPr kumimoji="1" lang="en-US" sz="2800" i="1" baseline="-25000">
                <a:sym typeface="Symbol" pitchFamily="18" charset="2"/>
              </a:rPr>
              <a:t>customer_name</a:t>
            </a:r>
            <a:r>
              <a:rPr kumimoji="1" lang="en-US" sz="2000">
                <a:sym typeface="Symbol" pitchFamily="18" charset="2"/>
              </a:rPr>
              <a:t>(depositor)</a:t>
            </a:r>
            <a:endParaRPr lang="en-US" sz="2000"/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258888" y="1774825"/>
            <a:ext cx="7437437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400">
                <a:sym typeface="Symbol" pitchFamily="18" charset="2"/>
              </a:rPr>
              <a:t></a:t>
            </a:r>
            <a:r>
              <a:rPr kumimoji="1" lang="en-US" sz="2800" i="1" baseline="-25000">
                <a:sym typeface="Symbol" pitchFamily="18" charset="2"/>
              </a:rPr>
              <a:t>customer_name</a:t>
            </a:r>
            <a:r>
              <a:rPr kumimoji="1" lang="en-US" sz="2400">
                <a:sym typeface="Symbol" pitchFamily="18" charset="2"/>
              </a:rPr>
              <a:t> (</a:t>
            </a:r>
            <a:r>
              <a:rPr kumimoji="1" lang="en-US" sz="2800">
                <a:sym typeface="Symbol" pitchFamily="18" charset="2"/>
              </a:rPr>
              <a:t></a:t>
            </a:r>
            <a:r>
              <a:rPr kumimoji="1" lang="en-US" sz="2800" i="1" baseline="-25000">
                <a:sym typeface="Symbol" pitchFamily="18" charset="2"/>
              </a:rPr>
              <a:t>branch_name=“Perryridge</a:t>
            </a:r>
            <a:r>
              <a:rPr kumimoji="1" lang="en-US" sz="2400" i="1" baseline="-25000">
                <a:sym typeface="Symbol" pitchFamily="18" charset="2"/>
              </a:rPr>
              <a:t>”</a:t>
            </a:r>
            <a:endParaRPr kumimoji="1" lang="en-US" sz="2400">
              <a:sym typeface="Symbol" pitchFamily="18" charset="2"/>
            </a:endParaRPr>
          </a:p>
          <a:p>
            <a:pPr algn="ctr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400"/>
              <a:t>    (</a:t>
            </a:r>
            <a:r>
              <a:rPr kumimoji="1" lang="en-US" sz="2400" i="1">
                <a:sym typeface="Symbol" pitchFamily="18" charset="2"/>
              </a:rPr>
              <a:t></a:t>
            </a:r>
            <a:r>
              <a:rPr kumimoji="1" lang="en-US" sz="2800" i="1" baseline="-25000">
                <a:sym typeface="Symbol" pitchFamily="18" charset="2"/>
              </a:rPr>
              <a:t>borrower.loan_number = loan.loan_number</a:t>
            </a:r>
            <a:r>
              <a:rPr kumimoji="1" lang="en-US" sz="2000">
                <a:sym typeface="Symbol" pitchFamily="18" charset="2"/>
              </a:rPr>
              <a:t>(</a:t>
            </a:r>
            <a:r>
              <a:rPr kumimoji="1" lang="en-US" sz="2000" i="1">
                <a:sym typeface="Symbol" pitchFamily="18" charset="2"/>
              </a:rPr>
              <a:t>borrower x loan</a:t>
            </a:r>
            <a:r>
              <a:rPr kumimoji="1" lang="en-US" sz="2000">
                <a:sym typeface="Symbol" pitchFamily="18" charset="2"/>
              </a:rPr>
              <a:t>)))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 autoUpdateAnimBg="0"/>
      <p:bldP spid="107525" grpId="0" autoUpdateAnimBg="0"/>
      <p:bldP spid="107526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Queries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8153400" cy="698500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Find the names of all customers who have a loan at the Perryridge branch.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706438" y="3873500"/>
            <a:ext cx="78581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50900" lvl="1" indent="-393700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</a:pPr>
            <a:r>
              <a:rPr kumimoji="1" lang="en-US" sz="1800">
                <a:sym typeface="Symbol" pitchFamily="18" charset="2"/>
              </a:rPr>
              <a:t> Query 2</a:t>
            </a:r>
          </a:p>
          <a:p>
            <a:pPr marL="850900" lvl="1" indent="-393700">
              <a:lnSpc>
                <a:spcPct val="130000"/>
              </a:lnSpc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None/>
            </a:pPr>
            <a:r>
              <a:rPr kumimoji="1" lang="en-US" sz="2000">
                <a:sym typeface="Symbol" pitchFamily="18" charset="2"/>
              </a:rPr>
              <a:t> </a:t>
            </a:r>
            <a:r>
              <a:rPr kumimoji="1" lang="en-US" sz="2400">
                <a:sym typeface="Symbol" pitchFamily="18" charset="2"/>
              </a:rPr>
              <a:t></a:t>
            </a:r>
            <a:r>
              <a:rPr kumimoji="1" lang="en-US" sz="2800" baseline="-25000">
                <a:sym typeface="Symbol" pitchFamily="18" charset="2"/>
              </a:rPr>
              <a:t>customer_name</a:t>
            </a:r>
            <a:r>
              <a:rPr kumimoji="1" lang="en-US" sz="2400">
                <a:sym typeface="Symbol" pitchFamily="18" charset="2"/>
              </a:rPr>
              <a:t>(</a:t>
            </a:r>
            <a:r>
              <a:rPr kumimoji="1" lang="en-US" sz="2800" baseline="-25000">
                <a:sym typeface="Symbol" pitchFamily="18" charset="2"/>
              </a:rPr>
              <a:t>loan.loan_number = borrower.loan_number </a:t>
            </a:r>
            <a:r>
              <a:rPr kumimoji="1" lang="en-US" sz="2400">
                <a:sym typeface="Symbol" pitchFamily="18" charset="2"/>
              </a:rPr>
              <a:t>(</a:t>
            </a:r>
            <a:br>
              <a:rPr kumimoji="1" lang="en-US" sz="2400">
                <a:sym typeface="Symbol" pitchFamily="18" charset="2"/>
              </a:rPr>
            </a:br>
            <a:r>
              <a:rPr kumimoji="1" lang="en-US" sz="2400">
                <a:sym typeface="Symbol" pitchFamily="18" charset="2"/>
              </a:rPr>
              <a:t>             (</a:t>
            </a:r>
            <a:r>
              <a:rPr kumimoji="1" lang="en-US" sz="2800" baseline="-25000">
                <a:sym typeface="Symbol" pitchFamily="18" charset="2"/>
              </a:rPr>
              <a:t>branch_name = “Perryridge</a:t>
            </a:r>
            <a:r>
              <a:rPr kumimoji="1" lang="en-US" sz="2000" baseline="-25000">
                <a:sym typeface="Symbol" pitchFamily="18" charset="2"/>
              </a:rPr>
              <a:t>” </a:t>
            </a:r>
            <a:r>
              <a:rPr kumimoji="1" lang="en-US" sz="2000">
                <a:sym typeface="Symbol" pitchFamily="18" charset="2"/>
              </a:rPr>
              <a:t>(loan)) x  borrower))</a:t>
            </a:r>
            <a:endParaRPr kumimoji="1" lang="en-US" sz="2000"/>
          </a:p>
          <a:p>
            <a:pPr>
              <a:buClr>
                <a:schemeClr val="hlink"/>
              </a:buClr>
              <a:buSzPct val="80000"/>
              <a:buFont typeface="Monotype Sorts" pitchFamily="2" charset="2"/>
              <a:buChar char="l"/>
            </a:pPr>
            <a:endParaRPr lang="en-US" sz="1800"/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730250" y="1841500"/>
            <a:ext cx="8661400" cy="167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793750" lvl="1" indent="-336550">
              <a:lnSpc>
                <a:spcPct val="120000"/>
              </a:lnSpc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</a:pPr>
            <a:r>
              <a:rPr kumimoji="1" lang="en-US" sz="1800"/>
              <a:t>Query 1</a:t>
            </a:r>
            <a:br>
              <a:rPr kumimoji="1" lang="en-US" sz="1800"/>
            </a:br>
            <a:r>
              <a:rPr kumimoji="1" lang="en-US" sz="1800"/>
              <a:t>  </a:t>
            </a:r>
            <a:r>
              <a:rPr kumimoji="1" lang="en-US" sz="2400">
                <a:sym typeface="Symbol" pitchFamily="18" charset="2"/>
              </a:rPr>
              <a:t></a:t>
            </a:r>
            <a:r>
              <a:rPr kumimoji="1" lang="en-US" sz="2800" baseline="-25000">
                <a:sym typeface="Symbol" pitchFamily="18" charset="2"/>
              </a:rPr>
              <a:t>customer_name </a:t>
            </a:r>
            <a:r>
              <a:rPr kumimoji="1" lang="en-US" sz="2400">
                <a:sym typeface="Symbol" pitchFamily="18" charset="2"/>
              </a:rPr>
              <a:t>(</a:t>
            </a:r>
            <a:r>
              <a:rPr kumimoji="1" lang="en-US" sz="2800" baseline="-25000">
                <a:sym typeface="Symbol" pitchFamily="18" charset="2"/>
              </a:rPr>
              <a:t>branch_name = “Perryridge”</a:t>
            </a:r>
            <a:r>
              <a:rPr kumimoji="1" lang="en-US" sz="2800">
                <a:sym typeface="Symbol" pitchFamily="18" charset="2"/>
              </a:rPr>
              <a:t> </a:t>
            </a:r>
            <a:r>
              <a:rPr kumimoji="1" lang="en-US" sz="2000">
                <a:sym typeface="Symbol" pitchFamily="18" charset="2"/>
              </a:rPr>
              <a:t>(</a:t>
            </a:r>
            <a:br>
              <a:rPr kumimoji="1" lang="en-US" sz="2000">
                <a:sym typeface="Symbol" pitchFamily="18" charset="2"/>
              </a:rPr>
            </a:br>
            <a:r>
              <a:rPr kumimoji="1" lang="en-US" sz="2400">
                <a:sym typeface="Symbol" pitchFamily="18" charset="2"/>
              </a:rPr>
              <a:t>  </a:t>
            </a:r>
            <a:r>
              <a:rPr kumimoji="1" lang="en-US" sz="2800" baseline="-25000">
                <a:sym typeface="Symbol" pitchFamily="18" charset="2"/>
              </a:rPr>
              <a:t>borrower.loan_number = loan.loan_number </a:t>
            </a:r>
            <a:r>
              <a:rPr kumimoji="1" lang="en-US" sz="2000">
                <a:sym typeface="Symbol" pitchFamily="18" charset="2"/>
              </a:rPr>
              <a:t>(borrower x loan)))</a:t>
            </a:r>
          </a:p>
          <a:p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2" grpId="0" autoUpdateAnimBg="0"/>
      <p:bldP spid="109573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Queries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7661275" cy="2895600"/>
          </a:xfrm>
        </p:spPr>
        <p:txBody>
          <a:bodyPr/>
          <a:lstStyle/>
          <a:p>
            <a:r>
              <a:rPr lang="en-US" sz="1600"/>
              <a:t>Find the largest account balance</a:t>
            </a:r>
          </a:p>
          <a:p>
            <a:pPr lvl="1"/>
            <a:r>
              <a:rPr lang="en-US" sz="1600"/>
              <a:t>Strategy:</a:t>
            </a:r>
          </a:p>
          <a:p>
            <a:pPr lvl="2"/>
            <a:r>
              <a:rPr lang="en-US" sz="1600"/>
              <a:t>Find those balances that are </a:t>
            </a:r>
            <a:r>
              <a:rPr lang="en-US" sz="1600" i="1"/>
              <a:t>not </a:t>
            </a:r>
            <a:r>
              <a:rPr lang="en-US" sz="1600"/>
              <a:t>the largest</a:t>
            </a:r>
          </a:p>
          <a:p>
            <a:pPr lvl="3"/>
            <a:r>
              <a:rPr lang="en-US" sz="1600"/>
              <a:t>Rename </a:t>
            </a:r>
            <a:r>
              <a:rPr lang="en-US" sz="1600" i="1"/>
              <a:t>account </a:t>
            </a:r>
            <a:r>
              <a:rPr lang="en-US" sz="1600"/>
              <a:t>relation as </a:t>
            </a:r>
            <a:r>
              <a:rPr lang="en-US" sz="1600" i="1"/>
              <a:t>d </a:t>
            </a:r>
            <a:r>
              <a:rPr lang="en-US" sz="1600"/>
              <a:t>so that we can compare each account balance with all others</a:t>
            </a:r>
          </a:p>
          <a:p>
            <a:pPr lvl="2"/>
            <a:r>
              <a:rPr lang="en-US" sz="1600"/>
              <a:t>Use set difference to find those account balances that were </a:t>
            </a:r>
            <a:r>
              <a:rPr lang="en-US" sz="1600" i="1"/>
              <a:t>not</a:t>
            </a:r>
            <a:r>
              <a:rPr lang="en-US" sz="1600"/>
              <a:t> found in the earlier step.  </a:t>
            </a:r>
          </a:p>
          <a:p>
            <a:pPr lvl="1"/>
            <a:r>
              <a:rPr lang="en-US" sz="1600"/>
              <a:t>The query is:</a:t>
            </a:r>
          </a:p>
          <a:p>
            <a:pPr>
              <a:buFont typeface="Monotype Sorts" pitchFamily="2" charset="2"/>
              <a:buNone/>
            </a:pPr>
            <a:r>
              <a:rPr lang="en-US" sz="1600">
                <a:sym typeface="Symbol" pitchFamily="18" charset="2"/>
              </a:rPr>
              <a:t>     </a:t>
            </a:r>
            <a:endParaRPr lang="en-US"/>
          </a:p>
        </p:txBody>
      </p:sp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1447800" y="3657600"/>
            <a:ext cx="7331075" cy="95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400">
                <a:sym typeface="Symbol" pitchFamily="18" charset="2"/>
              </a:rPr>
              <a:t></a:t>
            </a:r>
            <a:r>
              <a:rPr kumimoji="1" lang="en-US" sz="2800" i="1" baseline="-25000">
                <a:sym typeface="Symbol" pitchFamily="18" charset="2"/>
              </a:rPr>
              <a:t>balance</a:t>
            </a:r>
            <a:r>
              <a:rPr kumimoji="1" lang="en-US" sz="2400" i="1">
                <a:sym typeface="Symbol" pitchFamily="18" charset="2"/>
              </a:rPr>
              <a:t>(account) </a:t>
            </a:r>
            <a:r>
              <a:rPr kumimoji="1" lang="en-US" sz="2400">
                <a:sym typeface="Symbol" pitchFamily="18" charset="2"/>
              </a:rPr>
              <a:t>- </a:t>
            </a:r>
            <a:r>
              <a:rPr kumimoji="1" lang="en-US" sz="2800" i="1" baseline="-25000">
                <a:sym typeface="Symbol" pitchFamily="18" charset="2"/>
              </a:rPr>
              <a:t>account.balance</a:t>
            </a:r>
            <a:endParaRPr kumimoji="1" lang="en-US" sz="2800">
              <a:sym typeface="Symbol" pitchFamily="18" charset="2"/>
            </a:endParaRP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400">
                <a:sym typeface="Symbol" pitchFamily="18" charset="2"/>
              </a:rPr>
              <a:t>    (</a:t>
            </a:r>
            <a:r>
              <a:rPr kumimoji="1" lang="en-US" sz="2800" i="1" baseline="-25000">
                <a:sym typeface="Symbol" pitchFamily="18" charset="2"/>
              </a:rPr>
              <a:t>account.balance &lt; d.balance</a:t>
            </a:r>
            <a:r>
              <a:rPr kumimoji="1" lang="en-US" sz="2400" i="1">
                <a:sym typeface="Symbol" pitchFamily="18" charset="2"/>
              </a:rPr>
              <a:t> </a:t>
            </a:r>
            <a:r>
              <a:rPr kumimoji="1" lang="en-US" sz="2000">
                <a:sym typeface="Symbol" pitchFamily="18" charset="2"/>
              </a:rPr>
              <a:t>(</a:t>
            </a:r>
            <a:r>
              <a:rPr kumimoji="1" lang="en-US" sz="2000" i="1">
                <a:sym typeface="Symbol" pitchFamily="18" charset="2"/>
              </a:rPr>
              <a:t>account</a:t>
            </a:r>
            <a:r>
              <a:rPr kumimoji="1" lang="en-US" sz="2400" i="1">
                <a:sym typeface="Symbol" pitchFamily="18" charset="2"/>
              </a:rPr>
              <a:t> </a:t>
            </a:r>
            <a:r>
              <a:rPr kumimoji="1" lang="en-US" sz="2000" i="1">
                <a:sym typeface="Symbol" pitchFamily="18" charset="2"/>
              </a:rPr>
              <a:t>x</a:t>
            </a:r>
            <a:r>
              <a:rPr kumimoji="1" lang="en-US" sz="2400" i="1">
                <a:sym typeface="Symbol" pitchFamily="18" charset="2"/>
              </a:rPr>
              <a:t> </a:t>
            </a:r>
            <a:r>
              <a:rPr kumimoji="1" lang="en-US" sz="2400" i="1">
                <a:latin typeface="Symbol" pitchFamily="18" charset="2"/>
                <a:sym typeface="Symbol" pitchFamily="18" charset="2"/>
              </a:rPr>
              <a:t>r</a:t>
            </a:r>
            <a:r>
              <a:rPr kumimoji="1" lang="en-US" sz="2800" i="1" baseline="-25000">
                <a:sym typeface="Symbol" pitchFamily="18" charset="2"/>
              </a:rPr>
              <a:t>d</a:t>
            </a:r>
            <a:r>
              <a:rPr kumimoji="1" lang="en-US" sz="2400" i="1">
                <a:sym typeface="Symbol" pitchFamily="18" charset="2"/>
              </a:rPr>
              <a:t> </a:t>
            </a:r>
            <a:r>
              <a:rPr kumimoji="1" lang="en-US" sz="2000" i="1">
                <a:sym typeface="Symbol" pitchFamily="18" charset="2"/>
              </a:rPr>
              <a:t>(account</a:t>
            </a:r>
            <a:r>
              <a:rPr kumimoji="1" lang="en-US" sz="2000">
                <a:sym typeface="Symbol" pitchFamily="18" charset="2"/>
              </a:rPr>
              <a:t>)))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0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Definition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basic expression in the relational algebra consists of either one of the following: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 relation in the database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 constant relation</a:t>
            </a:r>
          </a:p>
          <a:p>
            <a:pPr>
              <a:lnSpc>
                <a:spcPct val="110000"/>
              </a:lnSpc>
            </a:pPr>
            <a:r>
              <a:rPr lang="en-US" dirty="0"/>
              <a:t>Let </a:t>
            </a:r>
            <a:r>
              <a:rPr lang="en-US" i="1" dirty="0"/>
              <a:t>E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E</a:t>
            </a:r>
            <a:r>
              <a:rPr lang="en-US" i="1" baseline="-25000" dirty="0"/>
              <a:t>2</a:t>
            </a:r>
            <a:r>
              <a:rPr lang="en-US" dirty="0"/>
              <a:t>  be relational-algebra expressions; the following are all relational-algebra expressions:</a:t>
            </a:r>
          </a:p>
          <a:p>
            <a:pPr lvl="1">
              <a:lnSpc>
                <a:spcPct val="110000"/>
              </a:lnSpc>
            </a:pPr>
            <a:r>
              <a:rPr lang="en-US" i="1" dirty="0"/>
              <a:t>E</a:t>
            </a:r>
            <a:r>
              <a:rPr lang="en-US" sz="2400" i="1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 </a:t>
            </a:r>
            <a:r>
              <a:rPr lang="en-US" i="1" dirty="0">
                <a:sym typeface="Symbol" pitchFamily="18" charset="2"/>
              </a:rPr>
              <a:t>E</a:t>
            </a:r>
            <a:r>
              <a:rPr lang="en-US" sz="2400" i="1" baseline="-25000" dirty="0">
                <a:sym typeface="Symbol" pitchFamily="18" charset="2"/>
              </a:rPr>
              <a:t>2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110000"/>
              </a:lnSpc>
            </a:pPr>
            <a:r>
              <a:rPr lang="en-US" i="1" dirty="0">
                <a:sym typeface="Symbol" pitchFamily="18" charset="2"/>
              </a:rPr>
              <a:t>E</a:t>
            </a:r>
            <a:r>
              <a:rPr lang="en-US" sz="2400" i="1" baseline="-25000" dirty="0">
                <a:sym typeface="Symbol" pitchFamily="18" charset="2"/>
              </a:rPr>
              <a:t>1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/>
              <a:t>–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i="1" dirty="0">
                <a:sym typeface="Symbol" pitchFamily="18" charset="2"/>
              </a:rPr>
              <a:t>E</a:t>
            </a:r>
            <a:r>
              <a:rPr lang="en-US" sz="2400" i="1" baseline="-25000" dirty="0">
                <a:sym typeface="Symbol" pitchFamily="18" charset="2"/>
              </a:rPr>
              <a:t>2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i="1" dirty="0"/>
              <a:t>E</a:t>
            </a:r>
            <a:r>
              <a:rPr lang="en-US" sz="2400" i="1" baseline="-25000" dirty="0"/>
              <a:t>1</a:t>
            </a:r>
            <a:r>
              <a:rPr lang="en-US" dirty="0"/>
              <a:t> x </a:t>
            </a:r>
            <a:r>
              <a:rPr lang="en-US" i="1" dirty="0"/>
              <a:t>E</a:t>
            </a:r>
            <a:r>
              <a:rPr lang="en-US" sz="2400" i="1" baseline="-25000" dirty="0"/>
              <a:t>2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i="1" dirty="0">
                <a:sym typeface="Symbol" pitchFamily="18" charset="2"/>
              </a:rPr>
              <a:t></a:t>
            </a:r>
            <a:r>
              <a:rPr lang="en-US" sz="2400" i="1" baseline="-25000" dirty="0">
                <a:sym typeface="Symbol" pitchFamily="18" charset="2"/>
              </a:rPr>
              <a:t>p</a:t>
            </a:r>
            <a:r>
              <a:rPr lang="en-US" dirty="0">
                <a:sym typeface="Symbol" pitchFamily="18" charset="2"/>
              </a:rPr>
              <a:t> (</a:t>
            </a:r>
            <a:r>
              <a:rPr lang="en-US" i="1" dirty="0">
                <a:sym typeface="Symbol" pitchFamily="18" charset="2"/>
              </a:rPr>
              <a:t>E</a:t>
            </a:r>
            <a:r>
              <a:rPr lang="en-US" sz="2400" i="1" baseline="-25000" dirty="0">
                <a:sym typeface="Symbol" pitchFamily="18" charset="2"/>
              </a:rPr>
              <a:t>1</a:t>
            </a:r>
            <a:r>
              <a:rPr lang="en-US" dirty="0">
                <a:sym typeface="Symbol" pitchFamily="18" charset="2"/>
              </a:rPr>
              <a:t>), </a:t>
            </a:r>
            <a:r>
              <a:rPr lang="en-US" i="1" dirty="0">
                <a:sym typeface="Symbol" pitchFamily="18" charset="2"/>
              </a:rPr>
              <a:t>P</a:t>
            </a:r>
            <a:r>
              <a:rPr lang="en-US" dirty="0">
                <a:sym typeface="Symbol" pitchFamily="18" charset="2"/>
              </a:rPr>
              <a:t> is a predicate on attributes in </a:t>
            </a:r>
            <a:r>
              <a:rPr lang="en-US" i="1" dirty="0">
                <a:sym typeface="Symbol" pitchFamily="18" charset="2"/>
              </a:rPr>
              <a:t>E</a:t>
            </a:r>
            <a:r>
              <a:rPr lang="en-US" sz="2400" i="1" baseline="-25000" dirty="0">
                <a:sym typeface="Symbol" pitchFamily="18" charset="2"/>
              </a:rPr>
              <a:t>1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ym typeface="Symbol" pitchFamily="18" charset="2"/>
              </a:rPr>
              <a:t></a:t>
            </a:r>
            <a:r>
              <a:rPr lang="en-US" sz="2400" i="1" baseline="-25000" dirty="0">
                <a:sym typeface="Symbol" pitchFamily="18" charset="2"/>
              </a:rPr>
              <a:t>s</a:t>
            </a:r>
            <a:r>
              <a:rPr lang="en-US" dirty="0">
                <a:sym typeface="Symbol" pitchFamily="18" charset="2"/>
              </a:rPr>
              <a:t>(</a:t>
            </a:r>
            <a:r>
              <a:rPr lang="en-US" i="1" dirty="0">
                <a:sym typeface="Symbol" pitchFamily="18" charset="2"/>
              </a:rPr>
              <a:t>E</a:t>
            </a:r>
            <a:r>
              <a:rPr lang="en-US" sz="2400" i="1" baseline="-25000" dirty="0">
                <a:sym typeface="Symbol" pitchFamily="18" charset="2"/>
              </a:rPr>
              <a:t>1</a:t>
            </a:r>
            <a:r>
              <a:rPr lang="en-US" dirty="0">
                <a:sym typeface="Symbol" pitchFamily="18" charset="2"/>
              </a:rPr>
              <a:t>), </a:t>
            </a:r>
            <a:r>
              <a:rPr lang="en-US" i="1" dirty="0">
                <a:sym typeface="Symbol" pitchFamily="18" charset="2"/>
              </a:rPr>
              <a:t>S</a:t>
            </a:r>
            <a:r>
              <a:rPr lang="en-US" dirty="0">
                <a:sym typeface="Symbol" pitchFamily="18" charset="2"/>
              </a:rPr>
              <a:t> is a list consisting of some of the attributes in </a:t>
            </a:r>
            <a:r>
              <a:rPr lang="en-US" i="1" dirty="0">
                <a:sym typeface="Symbol" pitchFamily="18" charset="2"/>
              </a:rPr>
              <a:t>E</a:t>
            </a:r>
            <a:r>
              <a:rPr lang="en-US" sz="2400" i="1" baseline="-25000" dirty="0">
                <a:sym typeface="Symbol" pitchFamily="18" charset="2"/>
              </a:rPr>
              <a:t>1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110000"/>
              </a:lnSpc>
            </a:pPr>
            <a:r>
              <a:rPr lang="en-US" sz="2000" i="1" dirty="0">
                <a:sym typeface="Symbol" pitchFamily="18" charset="2"/>
              </a:rPr>
              <a:t></a:t>
            </a:r>
            <a:r>
              <a:rPr lang="en-US" i="1" dirty="0">
                <a:sym typeface="Symbol" pitchFamily="18" charset="2"/>
              </a:rPr>
              <a:t> </a:t>
            </a:r>
            <a:r>
              <a:rPr lang="en-US" sz="2400" i="1" baseline="-25000" dirty="0">
                <a:sym typeface="Symbol" pitchFamily="18" charset="2"/>
              </a:rPr>
              <a:t>x</a:t>
            </a:r>
            <a:r>
              <a:rPr lang="en-US" i="1" dirty="0"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(</a:t>
            </a:r>
            <a:r>
              <a:rPr lang="en-US" i="1" dirty="0">
                <a:sym typeface="Symbol" pitchFamily="18" charset="2"/>
              </a:rPr>
              <a:t>E</a:t>
            </a:r>
            <a:r>
              <a:rPr lang="en-US" sz="2400" i="1" baseline="-25000" dirty="0">
                <a:sym typeface="Symbol" pitchFamily="18" charset="2"/>
              </a:rPr>
              <a:t>1</a:t>
            </a:r>
            <a:r>
              <a:rPr lang="en-US" dirty="0">
                <a:sym typeface="Symbol" pitchFamily="18" charset="2"/>
              </a:rPr>
              <a:t>), x is the new name for the result of </a:t>
            </a:r>
            <a:r>
              <a:rPr lang="en-US" i="1" dirty="0">
                <a:sym typeface="Symbol" pitchFamily="18" charset="2"/>
              </a:rPr>
              <a:t>E</a:t>
            </a:r>
            <a:r>
              <a:rPr lang="en-US" sz="2400" i="1" baseline="-25000" dirty="0">
                <a:sym typeface="Symbol" pitchFamily="18" charset="2"/>
              </a:rPr>
              <a:t>1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Operations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3078162"/>
          </a:xfrm>
        </p:spPr>
        <p:txBody>
          <a:bodyPr>
            <a:normAutofit fontScale="85000" lnSpcReduction="20000"/>
          </a:bodyPr>
          <a:lstStyle/>
          <a:p>
            <a:pPr>
              <a:buFont typeface="Monotype Sorts" pitchFamily="2" charset="2"/>
              <a:buNone/>
            </a:pPr>
            <a:r>
              <a:rPr lang="en-US" dirty="0"/>
              <a:t>   We define additional operations that do not add any power to the relational algebra, but that simplify common queries.</a:t>
            </a:r>
          </a:p>
          <a:p>
            <a:pPr>
              <a:lnSpc>
                <a:spcPct val="160000"/>
              </a:lnSpc>
            </a:pPr>
            <a:r>
              <a:rPr lang="en-US" dirty="0"/>
              <a:t>Set intersection</a:t>
            </a:r>
          </a:p>
          <a:p>
            <a:r>
              <a:rPr lang="en-US" dirty="0"/>
              <a:t>Natural join</a:t>
            </a:r>
          </a:p>
          <a:p>
            <a:r>
              <a:rPr lang="en-US" dirty="0"/>
              <a:t>Division</a:t>
            </a:r>
          </a:p>
          <a:p>
            <a:r>
              <a:rPr lang="en-US" dirty="0"/>
              <a:t>Assignment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Set-Intersection Operation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/>
          <a:lstStyle/>
          <a:p>
            <a:r>
              <a:rPr lang="en-US"/>
              <a:t>Notation: </a:t>
            </a:r>
            <a:r>
              <a:rPr lang="en-US" i="1"/>
              <a:t>r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 </a:t>
            </a:r>
            <a:r>
              <a:rPr lang="en-US" i="1"/>
              <a:t>s</a:t>
            </a:r>
            <a:endParaRPr lang="en-US"/>
          </a:p>
          <a:p>
            <a:r>
              <a:rPr lang="en-US"/>
              <a:t>Defined as:</a:t>
            </a:r>
          </a:p>
          <a:p>
            <a:r>
              <a:rPr lang="en-US" i="1"/>
              <a:t>r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</a:t>
            </a:r>
            <a:r>
              <a:rPr lang="en-US"/>
              <a:t> </a:t>
            </a:r>
            <a:r>
              <a:rPr lang="en-US" i="1"/>
              <a:t>s</a:t>
            </a:r>
            <a:r>
              <a:rPr lang="en-US"/>
              <a:t> = { </a:t>
            </a:r>
            <a:r>
              <a:rPr lang="en-US" i="1"/>
              <a:t>t </a:t>
            </a:r>
            <a:r>
              <a:rPr lang="en-US"/>
              <a:t>| </a:t>
            </a:r>
            <a:r>
              <a:rPr lang="en-US" i="1"/>
              <a:t>t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</a:t>
            </a:r>
            <a:r>
              <a:rPr lang="en-US"/>
              <a:t> </a:t>
            </a:r>
            <a:r>
              <a:rPr lang="en-US" i="1"/>
              <a:t>r</a:t>
            </a:r>
            <a:r>
              <a:rPr lang="en-US"/>
              <a:t> </a:t>
            </a:r>
            <a:r>
              <a:rPr lang="en-US" b="1"/>
              <a:t>and</a:t>
            </a:r>
            <a:r>
              <a:rPr lang="en-US"/>
              <a:t> </a:t>
            </a:r>
            <a:r>
              <a:rPr lang="en-US" i="1"/>
              <a:t>t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</a:t>
            </a:r>
            <a:r>
              <a:rPr lang="en-US"/>
              <a:t> </a:t>
            </a:r>
            <a:r>
              <a:rPr lang="en-US" i="1"/>
              <a:t>s</a:t>
            </a:r>
            <a:r>
              <a:rPr lang="en-US"/>
              <a:t> }</a:t>
            </a:r>
          </a:p>
          <a:p>
            <a:r>
              <a:rPr lang="en-US"/>
              <a:t>Assume: </a:t>
            </a:r>
          </a:p>
          <a:p>
            <a:pPr lvl="1"/>
            <a:r>
              <a:rPr lang="en-US" i="1"/>
              <a:t>r</a:t>
            </a:r>
            <a:r>
              <a:rPr lang="en-US"/>
              <a:t>, </a:t>
            </a:r>
            <a:r>
              <a:rPr lang="en-US" i="1"/>
              <a:t>s</a:t>
            </a:r>
            <a:r>
              <a:rPr lang="en-US"/>
              <a:t> have the </a:t>
            </a:r>
            <a:r>
              <a:rPr lang="en-US" i="1"/>
              <a:t>same arity</a:t>
            </a:r>
            <a:r>
              <a:rPr lang="en-US"/>
              <a:t> </a:t>
            </a:r>
          </a:p>
          <a:p>
            <a:pPr lvl="1"/>
            <a:r>
              <a:rPr lang="en-US"/>
              <a:t>attributes of </a:t>
            </a:r>
            <a:r>
              <a:rPr lang="en-US" i="1"/>
              <a:t>r</a:t>
            </a:r>
            <a:r>
              <a:rPr lang="en-US"/>
              <a:t> and </a:t>
            </a:r>
            <a:r>
              <a:rPr lang="en-US" i="1"/>
              <a:t>s</a:t>
            </a:r>
            <a:r>
              <a:rPr lang="en-US"/>
              <a:t> are compatible</a:t>
            </a:r>
          </a:p>
          <a:p>
            <a:r>
              <a:rPr lang="en-US"/>
              <a:t>Note: </a:t>
            </a:r>
            <a:r>
              <a:rPr lang="en-US" i="1"/>
              <a:t>r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</a:t>
            </a:r>
            <a:r>
              <a:rPr lang="en-US"/>
              <a:t> </a:t>
            </a:r>
            <a:r>
              <a:rPr lang="en-US" i="1"/>
              <a:t>s</a:t>
            </a:r>
            <a:r>
              <a:rPr lang="en-US"/>
              <a:t> = </a:t>
            </a:r>
            <a:r>
              <a:rPr lang="en-US" i="1"/>
              <a:t>r</a:t>
            </a:r>
            <a:r>
              <a:rPr lang="en-US"/>
              <a:t> – (</a:t>
            </a:r>
            <a:r>
              <a:rPr lang="en-US" i="1"/>
              <a:t>r</a:t>
            </a:r>
            <a:r>
              <a:rPr lang="en-US"/>
              <a:t> – </a:t>
            </a:r>
            <a:r>
              <a:rPr lang="en-US" i="1"/>
              <a:t>s</a:t>
            </a:r>
            <a:r>
              <a:rPr lang="en-US"/>
              <a:t>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823913" y="23813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Set-Intersection Operation – Example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571480"/>
            <a:ext cx="7848600" cy="4876800"/>
          </a:xfrm>
        </p:spPr>
        <p:txBody>
          <a:bodyPr/>
          <a:lstStyle/>
          <a:p>
            <a:r>
              <a:rPr lang="en-US" dirty="0"/>
              <a:t>Relation </a:t>
            </a:r>
            <a:r>
              <a:rPr lang="en-US" i="1" dirty="0"/>
              <a:t>r, 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Monotype Sorts" pitchFamily="2" charset="2"/>
              <a:buNone/>
            </a:pPr>
            <a:endParaRPr lang="en-US" dirty="0"/>
          </a:p>
          <a:p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 </a:t>
            </a:r>
            <a:r>
              <a:rPr lang="en-US" i="1" dirty="0">
                <a:sym typeface="Symbol" pitchFamily="18" charset="2"/>
              </a:rPr>
              <a:t>s</a:t>
            </a:r>
            <a:endParaRPr lang="en-US" i="1" dirty="0"/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2741613" y="1154113"/>
            <a:ext cx="1046162" cy="43815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2747963" y="1214438"/>
            <a:ext cx="933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/>
              <a:t>A       B</a:t>
            </a:r>
          </a:p>
        </p:txBody>
      </p:sp>
      <p:sp>
        <p:nvSpPr>
          <p:cNvPr id="120839" name="Line 7"/>
          <p:cNvSpPr>
            <a:spLocks noChangeShapeType="1"/>
          </p:cNvSpPr>
          <p:nvPr/>
        </p:nvSpPr>
        <p:spPr bwMode="auto">
          <a:xfrm>
            <a:off x="3148013" y="1163638"/>
            <a:ext cx="0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2759075" y="1616075"/>
            <a:ext cx="1046163" cy="968375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43" name="Line 11"/>
          <p:cNvSpPr>
            <a:spLocks noChangeShapeType="1"/>
          </p:cNvSpPr>
          <p:nvPr/>
        </p:nvSpPr>
        <p:spPr bwMode="auto">
          <a:xfrm>
            <a:off x="3138488" y="1639888"/>
            <a:ext cx="1587" cy="952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44" name="Text Box 12"/>
          <p:cNvSpPr txBox="1">
            <a:spLocks noChangeArrowheads="1"/>
          </p:cNvSpPr>
          <p:nvPr/>
        </p:nvSpPr>
        <p:spPr bwMode="auto">
          <a:xfrm>
            <a:off x="2708275" y="1638300"/>
            <a:ext cx="328613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ym typeface="Symbol" pitchFamily="18" charset="2"/>
              </a:rPr>
              <a:t></a:t>
            </a:r>
          </a:p>
          <a:p>
            <a:pPr algn="ctr"/>
            <a:r>
              <a:rPr lang="en-US" sz="1800">
                <a:sym typeface="Symbol" pitchFamily="18" charset="2"/>
              </a:rPr>
              <a:t></a:t>
            </a:r>
          </a:p>
          <a:p>
            <a:pPr algn="ctr"/>
            <a:r>
              <a:rPr lang="en-US" sz="1800">
                <a:sym typeface="Symbol" pitchFamily="18" charset="2"/>
              </a:rPr>
              <a:t></a:t>
            </a:r>
          </a:p>
        </p:txBody>
      </p:sp>
      <p:sp>
        <p:nvSpPr>
          <p:cNvPr id="120848" name="Text Box 16"/>
          <p:cNvSpPr txBox="1">
            <a:spLocks noChangeArrowheads="1"/>
          </p:cNvSpPr>
          <p:nvPr/>
        </p:nvSpPr>
        <p:spPr bwMode="auto">
          <a:xfrm>
            <a:off x="3203575" y="1662113"/>
            <a:ext cx="3111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/>
              <a:t>1</a:t>
            </a:r>
          </a:p>
          <a:p>
            <a:pPr algn="ctr"/>
            <a:r>
              <a:rPr lang="en-US" sz="1800"/>
              <a:t>2</a:t>
            </a:r>
          </a:p>
          <a:p>
            <a:pPr algn="ctr"/>
            <a:r>
              <a:rPr lang="en-US" sz="1800"/>
              <a:t>1</a:t>
            </a:r>
          </a:p>
        </p:txBody>
      </p:sp>
      <p:sp>
        <p:nvSpPr>
          <p:cNvPr id="120849" name="Rectangle 17"/>
          <p:cNvSpPr>
            <a:spLocks noChangeArrowheads="1"/>
          </p:cNvSpPr>
          <p:nvPr/>
        </p:nvSpPr>
        <p:spPr bwMode="auto">
          <a:xfrm>
            <a:off x="4953000" y="1225550"/>
            <a:ext cx="1046163" cy="43815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50" name="Text Box 18"/>
          <p:cNvSpPr txBox="1">
            <a:spLocks noChangeArrowheads="1"/>
          </p:cNvSpPr>
          <p:nvPr/>
        </p:nvSpPr>
        <p:spPr bwMode="auto">
          <a:xfrm>
            <a:off x="4946650" y="1285875"/>
            <a:ext cx="93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/>
              <a:t>A       B</a:t>
            </a:r>
          </a:p>
        </p:txBody>
      </p:sp>
      <p:sp>
        <p:nvSpPr>
          <p:cNvPr id="120851" name="Line 19"/>
          <p:cNvSpPr>
            <a:spLocks noChangeShapeType="1"/>
          </p:cNvSpPr>
          <p:nvPr/>
        </p:nvSpPr>
        <p:spPr bwMode="auto">
          <a:xfrm>
            <a:off x="5432425" y="1235075"/>
            <a:ext cx="0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52" name="Rectangle 20"/>
          <p:cNvSpPr>
            <a:spLocks noChangeArrowheads="1"/>
          </p:cNvSpPr>
          <p:nvPr/>
        </p:nvSpPr>
        <p:spPr bwMode="auto">
          <a:xfrm>
            <a:off x="4943475" y="1728788"/>
            <a:ext cx="1046163" cy="701675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53" name="Line 21"/>
          <p:cNvSpPr>
            <a:spLocks noChangeShapeType="1"/>
          </p:cNvSpPr>
          <p:nvPr/>
        </p:nvSpPr>
        <p:spPr bwMode="auto">
          <a:xfrm>
            <a:off x="5449888" y="1738313"/>
            <a:ext cx="1587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54" name="Text Box 22"/>
          <p:cNvSpPr txBox="1">
            <a:spLocks noChangeArrowheads="1"/>
          </p:cNvSpPr>
          <p:nvPr/>
        </p:nvSpPr>
        <p:spPr bwMode="auto">
          <a:xfrm>
            <a:off x="5032375" y="1736725"/>
            <a:ext cx="3286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ym typeface="Symbol" pitchFamily="18" charset="2"/>
              </a:rPr>
              <a:t></a:t>
            </a:r>
          </a:p>
          <a:p>
            <a:pPr algn="ctr"/>
            <a:r>
              <a:rPr lang="en-US" sz="1800">
                <a:sym typeface="Symbol" pitchFamily="18" charset="2"/>
              </a:rPr>
              <a:t></a:t>
            </a:r>
          </a:p>
        </p:txBody>
      </p:sp>
      <p:sp>
        <p:nvSpPr>
          <p:cNvPr id="120855" name="Text Box 23"/>
          <p:cNvSpPr txBox="1">
            <a:spLocks noChangeArrowheads="1"/>
          </p:cNvSpPr>
          <p:nvPr/>
        </p:nvSpPr>
        <p:spPr bwMode="auto">
          <a:xfrm>
            <a:off x="5514975" y="1760538"/>
            <a:ext cx="311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/>
              <a:t>2</a:t>
            </a:r>
          </a:p>
          <a:p>
            <a:pPr algn="ctr"/>
            <a:r>
              <a:rPr lang="en-US" sz="1800"/>
              <a:t>3</a:t>
            </a:r>
          </a:p>
        </p:txBody>
      </p:sp>
      <p:sp>
        <p:nvSpPr>
          <p:cNvPr id="120856" name="Text Box 24"/>
          <p:cNvSpPr txBox="1">
            <a:spLocks noChangeArrowheads="1"/>
          </p:cNvSpPr>
          <p:nvPr/>
        </p:nvSpPr>
        <p:spPr bwMode="auto">
          <a:xfrm>
            <a:off x="2990850" y="272415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i="1"/>
              <a:t>r</a:t>
            </a:r>
            <a:endParaRPr lang="en-US" sz="1800"/>
          </a:p>
        </p:txBody>
      </p:sp>
      <p:sp>
        <p:nvSpPr>
          <p:cNvPr id="120861" name="Text Box 29"/>
          <p:cNvSpPr txBox="1">
            <a:spLocks noChangeArrowheads="1"/>
          </p:cNvSpPr>
          <p:nvPr/>
        </p:nvSpPr>
        <p:spPr bwMode="auto">
          <a:xfrm>
            <a:off x="5256213" y="27241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i="1"/>
              <a:t>s</a:t>
            </a:r>
            <a:endParaRPr lang="en-US" sz="1800"/>
          </a:p>
        </p:txBody>
      </p:sp>
      <p:sp>
        <p:nvSpPr>
          <p:cNvPr id="120862" name="Rectangle 30"/>
          <p:cNvSpPr>
            <a:spLocks noChangeArrowheads="1"/>
          </p:cNvSpPr>
          <p:nvPr/>
        </p:nvSpPr>
        <p:spPr bwMode="auto">
          <a:xfrm>
            <a:off x="2559050" y="3671888"/>
            <a:ext cx="1046163" cy="43815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63" name="Text Box 31"/>
          <p:cNvSpPr txBox="1">
            <a:spLocks noChangeArrowheads="1"/>
          </p:cNvSpPr>
          <p:nvPr/>
        </p:nvSpPr>
        <p:spPr bwMode="auto">
          <a:xfrm>
            <a:off x="2552700" y="3732213"/>
            <a:ext cx="933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/>
              <a:t>A       B</a:t>
            </a:r>
          </a:p>
        </p:txBody>
      </p:sp>
      <p:sp>
        <p:nvSpPr>
          <p:cNvPr id="120864" name="Line 32"/>
          <p:cNvSpPr>
            <a:spLocks noChangeShapeType="1"/>
          </p:cNvSpPr>
          <p:nvPr/>
        </p:nvSpPr>
        <p:spPr bwMode="auto">
          <a:xfrm>
            <a:off x="3038475" y="3681413"/>
            <a:ext cx="0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65" name="Rectangle 33"/>
          <p:cNvSpPr>
            <a:spLocks noChangeArrowheads="1"/>
          </p:cNvSpPr>
          <p:nvPr/>
        </p:nvSpPr>
        <p:spPr bwMode="auto">
          <a:xfrm>
            <a:off x="2576513" y="4175125"/>
            <a:ext cx="1046162" cy="43815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66" name="Text Box 34"/>
          <p:cNvSpPr txBox="1">
            <a:spLocks noChangeArrowheads="1"/>
          </p:cNvSpPr>
          <p:nvPr/>
        </p:nvSpPr>
        <p:spPr bwMode="auto">
          <a:xfrm>
            <a:off x="2619375" y="4230688"/>
            <a:ext cx="8366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ym typeface="Symbol" pitchFamily="18" charset="2"/>
              </a:rPr>
              <a:t>      2</a:t>
            </a:r>
            <a:endParaRPr lang="en-US" sz="1800"/>
          </a:p>
        </p:txBody>
      </p:sp>
      <p:sp>
        <p:nvSpPr>
          <p:cNvPr id="120867" name="Line 35"/>
          <p:cNvSpPr>
            <a:spLocks noChangeShapeType="1"/>
          </p:cNvSpPr>
          <p:nvPr/>
        </p:nvSpPr>
        <p:spPr bwMode="auto">
          <a:xfrm>
            <a:off x="3055938" y="4184650"/>
            <a:ext cx="0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History (cont.)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820738"/>
            <a:ext cx="7886700" cy="568483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1980s:</a:t>
            </a:r>
          </a:p>
          <a:p>
            <a:pPr lvl="1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Research relational prototypes evolve into commercial systems</a:t>
            </a:r>
          </a:p>
          <a:p>
            <a:pPr lvl="2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SQL becomes industrial standard</a:t>
            </a:r>
          </a:p>
          <a:p>
            <a:pPr lvl="1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Parallel and distributed database systems</a:t>
            </a:r>
          </a:p>
          <a:p>
            <a:pPr lvl="1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Object-oriented database systems</a:t>
            </a:r>
          </a:p>
          <a:p>
            <a:pPr>
              <a:lnSpc>
                <a:spcPct val="90000"/>
              </a:lnSpc>
            </a:pPr>
            <a:r>
              <a:rPr lang="en-US"/>
              <a:t>1990s:</a:t>
            </a:r>
          </a:p>
          <a:p>
            <a:pPr lvl="1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Large decision support and data-mining applications</a:t>
            </a:r>
          </a:p>
          <a:p>
            <a:pPr lvl="1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Large multi-terabyte parallel data warehouses</a:t>
            </a:r>
          </a:p>
          <a:p>
            <a:pPr lvl="1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Emergence of Web commerce</a:t>
            </a:r>
          </a:p>
          <a:p>
            <a:pPr>
              <a:lnSpc>
                <a:spcPct val="90000"/>
              </a:lnSpc>
            </a:pPr>
            <a:r>
              <a:rPr lang="en-US"/>
              <a:t>Early 2000s:</a:t>
            </a:r>
          </a:p>
          <a:p>
            <a:pPr lvl="1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XML and XQuery standards</a:t>
            </a:r>
          </a:p>
          <a:p>
            <a:pPr lvl="1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Automated database administration</a:t>
            </a:r>
          </a:p>
          <a:p>
            <a:pPr>
              <a:lnSpc>
                <a:spcPct val="90000"/>
              </a:lnSpc>
            </a:pPr>
            <a:r>
              <a:rPr lang="en-US"/>
              <a:t>Later 2000s: Big Data</a:t>
            </a:r>
          </a:p>
          <a:p>
            <a:pPr lvl="1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massively parallel storage systems</a:t>
            </a:r>
          </a:p>
          <a:p>
            <a:pPr lvl="2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Google BigTable, Yahoo PNuts, Amazon, ..</a:t>
            </a:r>
          </a:p>
          <a:p>
            <a:pPr lvl="1">
              <a:lnSpc>
                <a:spcPct val="90000"/>
              </a:lnSpc>
            </a:pPr>
            <a:r>
              <a:rPr lang="en-US">
                <a:ea typeface="ＭＳ Ｐゴシック" pitchFamily="34" charset="-128"/>
              </a:rPr>
              <a:t>Parallel data analysis, using MapReduce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8" name="Text Box 8"/>
          <p:cNvSpPr txBox="1">
            <a:spLocks noChangeArrowheads="1"/>
          </p:cNvSpPr>
          <p:nvPr/>
        </p:nvSpPr>
        <p:spPr bwMode="auto">
          <a:xfrm>
            <a:off x="798513" y="1103313"/>
            <a:ext cx="21415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    Notation:  r     s</a:t>
            </a:r>
            <a:endParaRPr kumimoji="1" lang="en-US" sz="1800" i="1">
              <a:sym typeface="Symbol" pitchFamily="18" charset="2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US" dirty="0"/>
              <a:t>Natural-Join Operation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495425"/>
            <a:ext cx="8215312" cy="5207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Let </a:t>
            </a:r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dirty="0"/>
              <a:t> be relations on schemas </a:t>
            </a:r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dirty="0"/>
              <a:t> respectively. </a:t>
            </a:r>
            <a:br>
              <a:rPr lang="en-US" dirty="0"/>
            </a:br>
            <a:r>
              <a:rPr lang="en-US" dirty="0"/>
              <a:t>Then,  r     s  is a relation on schema </a:t>
            </a:r>
            <a:r>
              <a:rPr lang="en-US" i="1" dirty="0"/>
              <a:t>R </a:t>
            </a:r>
            <a:r>
              <a:rPr lang="en-US" dirty="0">
                <a:sym typeface="Symbol" pitchFamily="18" charset="2"/>
              </a:rPr>
              <a:t></a:t>
            </a:r>
            <a:r>
              <a:rPr lang="en-US" dirty="0"/>
              <a:t> </a:t>
            </a:r>
            <a:r>
              <a:rPr lang="en-US" i="1" dirty="0"/>
              <a:t>S</a:t>
            </a:r>
            <a:r>
              <a:rPr lang="en-US" dirty="0"/>
              <a:t> obtained as follows:</a:t>
            </a:r>
          </a:p>
          <a:p>
            <a:pPr lvl="1"/>
            <a:r>
              <a:rPr lang="en-US" dirty="0"/>
              <a:t>Consider each pair of </a:t>
            </a:r>
            <a:r>
              <a:rPr lang="en-US" dirty="0" err="1"/>
              <a:t>tuples</a:t>
            </a:r>
            <a:r>
              <a:rPr lang="en-US" dirty="0"/>
              <a:t> </a:t>
            </a:r>
            <a:r>
              <a:rPr lang="en-US" i="1" dirty="0" err="1"/>
              <a:t>t</a:t>
            </a:r>
            <a:r>
              <a:rPr lang="en-US" sz="2800" i="1" baseline="-25000" dirty="0" err="1"/>
              <a:t>r</a:t>
            </a:r>
            <a:r>
              <a:rPr lang="en-US" dirty="0"/>
              <a:t> from </a:t>
            </a:r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 err="1"/>
              <a:t>t</a:t>
            </a:r>
            <a:r>
              <a:rPr lang="en-US" sz="2800" i="1" baseline="-25000" dirty="0" err="1"/>
              <a:t>s</a:t>
            </a:r>
            <a:r>
              <a:rPr lang="en-US" dirty="0"/>
              <a:t> from </a:t>
            </a:r>
            <a:r>
              <a:rPr lang="en-US" i="1" dirty="0"/>
              <a:t>s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If </a:t>
            </a:r>
            <a:r>
              <a:rPr lang="en-US" i="1" dirty="0" err="1"/>
              <a:t>t</a:t>
            </a:r>
            <a:r>
              <a:rPr lang="en-US" sz="2400" i="1" baseline="-25000" dirty="0" err="1"/>
              <a:t>r</a:t>
            </a:r>
            <a:r>
              <a:rPr lang="en-US" dirty="0"/>
              <a:t> and </a:t>
            </a:r>
            <a:r>
              <a:rPr lang="en-US" i="1" dirty="0" err="1"/>
              <a:t>t</a:t>
            </a:r>
            <a:r>
              <a:rPr lang="en-US" sz="2400" i="1" baseline="-25000" dirty="0" err="1"/>
              <a:t>s</a:t>
            </a:r>
            <a:r>
              <a:rPr lang="en-US" dirty="0"/>
              <a:t> have the same value on each of the attributes in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</a:t>
            </a:r>
            <a:r>
              <a:rPr lang="en-US" dirty="0"/>
              <a:t> </a:t>
            </a:r>
            <a:r>
              <a:rPr lang="en-US" i="1" dirty="0"/>
              <a:t>S</a:t>
            </a:r>
            <a:r>
              <a:rPr lang="en-US" dirty="0"/>
              <a:t>, add a </a:t>
            </a:r>
            <a:r>
              <a:rPr lang="en-US" dirty="0" err="1"/>
              <a:t>tuple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  to the result, where</a:t>
            </a:r>
          </a:p>
          <a:p>
            <a:pPr lvl="2"/>
            <a:r>
              <a:rPr lang="en-US" i="1" dirty="0"/>
              <a:t>t</a:t>
            </a:r>
            <a:r>
              <a:rPr lang="en-US" dirty="0"/>
              <a:t> has the same value as </a:t>
            </a:r>
            <a:r>
              <a:rPr lang="en-US" i="1" dirty="0" err="1"/>
              <a:t>t</a:t>
            </a:r>
            <a:r>
              <a:rPr lang="en-US" sz="3200" i="1" baseline="-25000" dirty="0" err="1"/>
              <a:t>r</a:t>
            </a:r>
            <a:r>
              <a:rPr lang="en-US" dirty="0"/>
              <a:t> on </a:t>
            </a:r>
            <a:r>
              <a:rPr lang="en-US" i="1" dirty="0"/>
              <a:t>r</a:t>
            </a:r>
            <a:endParaRPr lang="en-US" dirty="0"/>
          </a:p>
          <a:p>
            <a:pPr lvl="2"/>
            <a:r>
              <a:rPr lang="en-US" i="1" dirty="0"/>
              <a:t>t</a:t>
            </a:r>
            <a:r>
              <a:rPr lang="en-US" dirty="0"/>
              <a:t> has the same value as </a:t>
            </a:r>
            <a:r>
              <a:rPr lang="en-US" i="1" dirty="0" err="1"/>
              <a:t>t</a:t>
            </a:r>
            <a:r>
              <a:rPr lang="en-US" sz="3200" i="1" baseline="-25000" dirty="0" err="1"/>
              <a:t>s</a:t>
            </a:r>
            <a:r>
              <a:rPr lang="en-US" dirty="0"/>
              <a:t> on </a:t>
            </a:r>
            <a:r>
              <a:rPr lang="en-US" i="1" dirty="0"/>
              <a:t>s</a:t>
            </a:r>
            <a:endParaRPr lang="en-US" dirty="0"/>
          </a:p>
          <a:p>
            <a:r>
              <a:rPr lang="en-US" dirty="0"/>
              <a:t>Example:</a:t>
            </a:r>
          </a:p>
          <a:p>
            <a:pPr lvl="1">
              <a:buFont typeface="Monotype Sorts" pitchFamily="2" charset="2"/>
              <a:buNone/>
            </a:pPr>
            <a:r>
              <a:rPr lang="en-US" i="1" dirty="0"/>
              <a:t>R</a:t>
            </a:r>
            <a:r>
              <a:rPr lang="en-US" dirty="0"/>
              <a:t> = (</a:t>
            </a:r>
            <a:r>
              <a:rPr lang="en-US" i="1" dirty="0"/>
              <a:t>A, B, C, D</a:t>
            </a:r>
            <a:r>
              <a:rPr lang="en-US" dirty="0"/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i="1" dirty="0"/>
              <a:t>S</a:t>
            </a:r>
            <a:r>
              <a:rPr lang="en-US" dirty="0"/>
              <a:t> = (</a:t>
            </a:r>
            <a:r>
              <a:rPr lang="en-US" i="1" dirty="0"/>
              <a:t>E, B, 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Result schema = (</a:t>
            </a:r>
            <a:r>
              <a:rPr lang="en-US" i="1" dirty="0"/>
              <a:t>A, B, C, D, E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r</a:t>
            </a:r>
            <a:r>
              <a:rPr lang="en-US" dirty="0"/>
              <a:t>     </a:t>
            </a:r>
            <a:r>
              <a:rPr lang="en-US" i="1" dirty="0"/>
              <a:t>s</a:t>
            </a:r>
            <a:r>
              <a:rPr lang="en-US" dirty="0"/>
              <a:t> is defined as: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ym typeface="Symbol" pitchFamily="18" charset="2"/>
              </a:rPr>
              <a:t></a:t>
            </a:r>
            <a:r>
              <a:rPr lang="en-US" sz="2400" i="1" baseline="-25000" dirty="0" err="1"/>
              <a:t>r.A</a:t>
            </a:r>
            <a:r>
              <a:rPr lang="en-US" sz="2400" i="1" baseline="-25000" dirty="0"/>
              <a:t>, </a:t>
            </a:r>
            <a:r>
              <a:rPr lang="en-US" sz="2400" i="1" baseline="-25000" dirty="0" err="1"/>
              <a:t>r.B</a:t>
            </a:r>
            <a:r>
              <a:rPr lang="en-US" sz="2400" i="1" baseline="-25000" dirty="0"/>
              <a:t>, </a:t>
            </a:r>
            <a:r>
              <a:rPr lang="en-US" sz="2400" i="1" baseline="-25000" dirty="0" err="1"/>
              <a:t>r.C</a:t>
            </a:r>
            <a:r>
              <a:rPr lang="en-US" sz="2400" i="1" baseline="-25000" dirty="0"/>
              <a:t>, </a:t>
            </a:r>
            <a:r>
              <a:rPr lang="en-US" sz="2400" i="1" baseline="-25000" dirty="0" err="1"/>
              <a:t>r.D</a:t>
            </a:r>
            <a:r>
              <a:rPr lang="en-US" sz="2400" i="1" baseline="-25000" dirty="0"/>
              <a:t>, </a:t>
            </a:r>
            <a:r>
              <a:rPr lang="en-US" sz="2400" i="1" baseline="-25000" dirty="0" err="1"/>
              <a:t>s.E</a:t>
            </a:r>
            <a:r>
              <a:rPr lang="en-US" dirty="0"/>
              <a:t> (</a:t>
            </a:r>
            <a:r>
              <a:rPr lang="en-US" sz="2400" dirty="0">
                <a:sym typeface="Symbol" pitchFamily="18" charset="2"/>
              </a:rPr>
              <a:t></a:t>
            </a:r>
            <a:r>
              <a:rPr lang="en-US" sz="2400" i="1" baseline="-25000" dirty="0" err="1"/>
              <a:t>r.B</a:t>
            </a:r>
            <a:r>
              <a:rPr lang="en-US" sz="2400" i="1" baseline="-25000" dirty="0"/>
              <a:t> = </a:t>
            </a:r>
            <a:r>
              <a:rPr lang="en-US" sz="2400" i="1" baseline="-25000" dirty="0" err="1"/>
              <a:t>s.B</a:t>
            </a:r>
            <a:r>
              <a:rPr lang="en-US" sz="2400" i="1" baseline="-25000" dirty="0"/>
              <a:t> </a:t>
            </a:r>
            <a:r>
              <a:rPr lang="en-US" dirty="0">
                <a:sym typeface="Symbol" pitchFamily="18" charset="2"/>
              </a:rPr>
              <a:t></a:t>
            </a:r>
            <a:r>
              <a:rPr lang="en-US" sz="2400" i="1" baseline="-25000" dirty="0"/>
              <a:t> </a:t>
            </a:r>
            <a:r>
              <a:rPr lang="en-US" sz="2400" i="1" baseline="-25000" dirty="0" err="1"/>
              <a:t>r.D</a:t>
            </a:r>
            <a:r>
              <a:rPr lang="en-US" sz="2400" i="1" baseline="-25000" dirty="0"/>
              <a:t> = </a:t>
            </a:r>
            <a:r>
              <a:rPr lang="en-US" sz="2400" i="1" baseline="-25000" dirty="0" err="1"/>
              <a:t>s.D</a:t>
            </a:r>
            <a:r>
              <a:rPr lang="en-US" dirty="0"/>
              <a:t> (</a:t>
            </a:r>
            <a:r>
              <a:rPr lang="en-US" i="1" dirty="0"/>
              <a:t>r </a:t>
            </a:r>
            <a:r>
              <a:rPr lang="en-US" dirty="0"/>
              <a:t> x  </a:t>
            </a:r>
            <a:r>
              <a:rPr lang="en-US" i="1" dirty="0"/>
              <a:t>s</a:t>
            </a:r>
            <a:r>
              <a:rPr lang="en-US" dirty="0"/>
              <a:t>))</a:t>
            </a:r>
          </a:p>
        </p:txBody>
      </p:sp>
      <p:sp>
        <p:nvSpPr>
          <p:cNvPr id="122884" name="AutoShape 4"/>
          <p:cNvSpPr>
            <a:spLocks noChangeArrowheads="1"/>
          </p:cNvSpPr>
          <p:nvPr/>
        </p:nvSpPr>
        <p:spPr bwMode="auto">
          <a:xfrm rot="16200000" flipV="1">
            <a:off x="2514600" y="1219200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2885" name="AutoShape 5"/>
          <p:cNvSpPr>
            <a:spLocks noChangeArrowheads="1"/>
          </p:cNvSpPr>
          <p:nvPr/>
        </p:nvSpPr>
        <p:spPr bwMode="auto">
          <a:xfrm rot="16200000" flipV="1">
            <a:off x="1762125" y="5638800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2887" name="AutoShape 7"/>
          <p:cNvSpPr>
            <a:spLocks noChangeArrowheads="1"/>
          </p:cNvSpPr>
          <p:nvPr/>
        </p:nvSpPr>
        <p:spPr bwMode="auto">
          <a:xfrm rot="16200000" flipV="1">
            <a:off x="2070100" y="1931988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Natural Join Operation – Example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43712" cy="382587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Relations r, s:</a:t>
            </a:r>
          </a:p>
        </p:txBody>
      </p:sp>
      <p:sp>
        <p:nvSpPr>
          <p:cNvPr id="51214" name="Rectangle 14"/>
          <p:cNvSpPr>
            <a:spLocks noChangeArrowheads="1"/>
          </p:cNvSpPr>
          <p:nvPr/>
        </p:nvSpPr>
        <p:spPr bwMode="auto">
          <a:xfrm>
            <a:off x="1676400" y="16764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2133600" y="16764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51216" name="Rectangle 16"/>
          <p:cNvSpPr>
            <a:spLocks noChangeArrowheads="1"/>
          </p:cNvSpPr>
          <p:nvPr/>
        </p:nvSpPr>
        <p:spPr bwMode="auto">
          <a:xfrm>
            <a:off x="1676400" y="2286000"/>
            <a:ext cx="457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</a:t>
            </a:r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2133600" y="2286000"/>
            <a:ext cx="457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  <a:p>
            <a:pPr algn="ctr"/>
            <a:r>
              <a:rPr lang="en-US" sz="1800" i="1">
                <a:sym typeface="Symbol" pitchFamily="18" charset="2"/>
              </a:rPr>
              <a:t>4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</p:txBody>
      </p:sp>
      <p:sp>
        <p:nvSpPr>
          <p:cNvPr id="51218" name="Rectangle 18"/>
          <p:cNvSpPr>
            <a:spLocks noChangeArrowheads="1"/>
          </p:cNvSpPr>
          <p:nvPr/>
        </p:nvSpPr>
        <p:spPr bwMode="auto">
          <a:xfrm>
            <a:off x="2590800" y="16764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51219" name="Rectangle 19"/>
          <p:cNvSpPr>
            <a:spLocks noChangeArrowheads="1"/>
          </p:cNvSpPr>
          <p:nvPr/>
        </p:nvSpPr>
        <p:spPr bwMode="auto">
          <a:xfrm>
            <a:off x="3048000" y="16764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D</a:t>
            </a:r>
          </a:p>
        </p:txBody>
      </p:sp>
      <p:sp>
        <p:nvSpPr>
          <p:cNvPr id="51220" name="Rectangle 20"/>
          <p:cNvSpPr>
            <a:spLocks noChangeArrowheads="1"/>
          </p:cNvSpPr>
          <p:nvPr/>
        </p:nvSpPr>
        <p:spPr bwMode="auto">
          <a:xfrm>
            <a:off x="2590800" y="2286000"/>
            <a:ext cx="457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51221" name="Rectangle 21"/>
          <p:cNvSpPr>
            <a:spLocks noChangeArrowheads="1"/>
          </p:cNvSpPr>
          <p:nvPr/>
        </p:nvSpPr>
        <p:spPr bwMode="auto">
          <a:xfrm>
            <a:off x="3048000" y="2286000"/>
            <a:ext cx="457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b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b</a:t>
            </a:r>
          </a:p>
        </p:txBody>
      </p:sp>
      <p:sp>
        <p:nvSpPr>
          <p:cNvPr id="51222" name="Rectangle 22"/>
          <p:cNvSpPr>
            <a:spLocks noChangeArrowheads="1"/>
          </p:cNvSpPr>
          <p:nvPr/>
        </p:nvSpPr>
        <p:spPr bwMode="auto">
          <a:xfrm>
            <a:off x="5181600" y="16002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51223" name="Rectangle 23"/>
          <p:cNvSpPr>
            <a:spLocks noChangeArrowheads="1"/>
          </p:cNvSpPr>
          <p:nvPr/>
        </p:nvSpPr>
        <p:spPr bwMode="auto">
          <a:xfrm>
            <a:off x="5181600" y="2209800"/>
            <a:ext cx="4572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3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  <a:p>
            <a:pPr algn="ctr"/>
            <a:r>
              <a:rPr lang="en-US" sz="1800" i="1">
                <a:sym typeface="Symbol" pitchFamily="18" charset="2"/>
              </a:rPr>
              <a:t>3</a:t>
            </a:r>
          </a:p>
        </p:txBody>
      </p:sp>
      <p:sp>
        <p:nvSpPr>
          <p:cNvPr id="51225" name="Rectangle 25"/>
          <p:cNvSpPr>
            <a:spLocks noChangeArrowheads="1"/>
          </p:cNvSpPr>
          <p:nvPr/>
        </p:nvSpPr>
        <p:spPr bwMode="auto">
          <a:xfrm>
            <a:off x="5638800" y="16002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D</a:t>
            </a:r>
          </a:p>
        </p:txBody>
      </p:sp>
      <p:sp>
        <p:nvSpPr>
          <p:cNvPr id="51227" name="Rectangle 27"/>
          <p:cNvSpPr>
            <a:spLocks noChangeArrowheads="1"/>
          </p:cNvSpPr>
          <p:nvPr/>
        </p:nvSpPr>
        <p:spPr bwMode="auto">
          <a:xfrm>
            <a:off x="5638800" y="2209800"/>
            <a:ext cx="4572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b</a:t>
            </a:r>
          </a:p>
          <a:p>
            <a:pPr algn="ctr"/>
            <a:r>
              <a:rPr lang="en-US" sz="1800">
                <a:sym typeface="Symbol" pitchFamily="18" charset="2"/>
              </a:rPr>
              <a:t>b</a:t>
            </a:r>
          </a:p>
        </p:txBody>
      </p:sp>
      <p:sp>
        <p:nvSpPr>
          <p:cNvPr id="51228" name="Rectangle 28"/>
          <p:cNvSpPr>
            <a:spLocks noChangeArrowheads="1"/>
          </p:cNvSpPr>
          <p:nvPr/>
        </p:nvSpPr>
        <p:spPr bwMode="auto">
          <a:xfrm>
            <a:off x="6096000" y="16002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E</a:t>
            </a:r>
          </a:p>
        </p:txBody>
      </p:sp>
      <p:sp>
        <p:nvSpPr>
          <p:cNvPr id="51229" name="Rectangle 29"/>
          <p:cNvSpPr>
            <a:spLocks noChangeArrowheads="1"/>
          </p:cNvSpPr>
          <p:nvPr/>
        </p:nvSpPr>
        <p:spPr bwMode="auto">
          <a:xfrm>
            <a:off x="6096000" y="2209800"/>
            <a:ext cx="4572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  <a:endParaRPr lang="en-US" sz="1800" b="1" i="1">
              <a:sym typeface="Symbol" pitchFamily="18" charset="2"/>
            </a:endParaRP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</a:t>
            </a:r>
          </a:p>
          <a:p>
            <a:pPr algn="ctr"/>
            <a:r>
              <a:rPr lang="en-US" sz="1800" i="1">
                <a:sym typeface="Symbol" pitchFamily="18" charset="2"/>
              </a:rPr>
              <a:t></a:t>
            </a:r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2362200" y="36576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r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3352800" y="4340225"/>
            <a:ext cx="434975" cy="4968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3787775" y="4340225"/>
            <a:ext cx="434975" cy="4968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3352800" y="4908550"/>
            <a:ext cx="434975" cy="1350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</a:t>
            </a: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3787775" y="4908550"/>
            <a:ext cx="434975" cy="1350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4222750" y="4340225"/>
            <a:ext cx="436563" cy="4968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4659313" y="4340225"/>
            <a:ext cx="434975" cy="4968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D</a:t>
            </a:r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4222750" y="4908550"/>
            <a:ext cx="436563" cy="1350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4659313" y="4908550"/>
            <a:ext cx="434975" cy="1350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b</a:t>
            </a:r>
          </a:p>
        </p:txBody>
      </p:sp>
      <p:sp>
        <p:nvSpPr>
          <p:cNvPr id="51212" name="Rectangle 12"/>
          <p:cNvSpPr>
            <a:spLocks noChangeArrowheads="1"/>
          </p:cNvSpPr>
          <p:nvPr/>
        </p:nvSpPr>
        <p:spPr bwMode="auto">
          <a:xfrm>
            <a:off x="5094288" y="4340225"/>
            <a:ext cx="434975" cy="4968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E</a:t>
            </a:r>
          </a:p>
        </p:txBody>
      </p:sp>
      <p:sp>
        <p:nvSpPr>
          <p:cNvPr id="51213" name="Rectangle 13"/>
          <p:cNvSpPr>
            <a:spLocks noChangeArrowheads="1"/>
          </p:cNvSpPr>
          <p:nvPr/>
        </p:nvSpPr>
        <p:spPr bwMode="auto">
          <a:xfrm>
            <a:off x="5094288" y="4908550"/>
            <a:ext cx="434975" cy="1350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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5715000" y="36576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s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819150" y="4241800"/>
            <a:ext cx="7029450" cy="409575"/>
            <a:chOff x="288" y="2688"/>
            <a:chExt cx="4428" cy="258"/>
          </a:xfrm>
        </p:grpSpPr>
        <p:sp>
          <p:nvSpPr>
            <p:cNvPr id="51233" name="Rectangle 33"/>
            <p:cNvSpPr>
              <a:spLocks noChangeArrowheads="1"/>
            </p:cNvSpPr>
            <p:nvPr/>
          </p:nvSpPr>
          <p:spPr bwMode="auto">
            <a:xfrm>
              <a:off x="288" y="2688"/>
              <a:ext cx="4428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</a:pPr>
              <a:r>
                <a:rPr kumimoji="1" lang="en-US" sz="1800"/>
                <a:t>r     s</a:t>
              </a:r>
            </a:p>
          </p:txBody>
        </p:sp>
        <p:sp>
          <p:nvSpPr>
            <p:cNvPr id="51235" name="AutoShape 35"/>
            <p:cNvSpPr>
              <a:spLocks noChangeArrowheads="1"/>
            </p:cNvSpPr>
            <p:nvPr/>
          </p:nvSpPr>
          <p:spPr bwMode="auto">
            <a:xfrm rot="16200000" flipV="1">
              <a:off x="470" y="2784"/>
              <a:ext cx="96" cy="96"/>
            </a:xfrm>
            <a:prstGeom prst="flowChartCollate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37" name="AutoShape 37"/>
          <p:cNvSpPr>
            <a:spLocks noChangeArrowheads="1"/>
          </p:cNvSpPr>
          <p:nvPr/>
        </p:nvSpPr>
        <p:spPr bwMode="auto">
          <a:xfrm rot="16200000" flipV="1">
            <a:off x="1428750" y="4343400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Division Operation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6862763" cy="4876800"/>
          </a:xfrm>
        </p:spPr>
        <p:txBody>
          <a:bodyPr>
            <a:normAutofit fontScale="77500" lnSpcReduction="20000"/>
          </a:bodyPr>
          <a:lstStyle/>
          <a:p>
            <a:pPr>
              <a:buSzPct val="100000"/>
            </a:pPr>
            <a:r>
              <a:rPr lang="en-US"/>
              <a:t>Notation: </a:t>
            </a:r>
          </a:p>
          <a:p>
            <a:pPr>
              <a:buSzPct val="100000"/>
            </a:pPr>
            <a:r>
              <a:rPr lang="en-US"/>
              <a:t>Suited to queries that include the phrase “for all”.</a:t>
            </a:r>
          </a:p>
          <a:p>
            <a:pPr>
              <a:lnSpc>
                <a:spcPct val="120000"/>
              </a:lnSpc>
              <a:buSzPct val="100000"/>
            </a:pPr>
            <a:r>
              <a:rPr lang="en-US"/>
              <a:t>Let </a:t>
            </a:r>
            <a:r>
              <a:rPr lang="en-US" i="1"/>
              <a:t>r</a:t>
            </a:r>
            <a:r>
              <a:rPr lang="en-US"/>
              <a:t> and </a:t>
            </a:r>
            <a:r>
              <a:rPr lang="en-US" i="1"/>
              <a:t>s</a:t>
            </a:r>
            <a:r>
              <a:rPr lang="en-US"/>
              <a:t> be relations on schemas </a:t>
            </a:r>
            <a:r>
              <a:rPr lang="en-US" i="1"/>
              <a:t>R</a:t>
            </a:r>
            <a:r>
              <a:rPr lang="en-US"/>
              <a:t> and </a:t>
            </a:r>
            <a:r>
              <a:rPr lang="en-US" i="1"/>
              <a:t>S</a:t>
            </a:r>
            <a:r>
              <a:rPr lang="en-US"/>
              <a:t> respectively where</a:t>
            </a:r>
          </a:p>
          <a:p>
            <a:pPr lvl="1">
              <a:lnSpc>
                <a:spcPct val="110000"/>
              </a:lnSpc>
            </a:pPr>
            <a:r>
              <a:rPr lang="en-US" i="1"/>
              <a:t>R</a:t>
            </a:r>
            <a:r>
              <a:rPr lang="en-US"/>
              <a:t> = (</a:t>
            </a:r>
            <a:r>
              <a:rPr lang="en-US" i="1"/>
              <a:t>A</a:t>
            </a:r>
            <a:r>
              <a:rPr lang="en-US" baseline="-25000"/>
              <a:t>1</a:t>
            </a:r>
            <a:r>
              <a:rPr lang="en-US"/>
              <a:t>, …, </a:t>
            </a:r>
            <a:r>
              <a:rPr lang="en-US" i="1"/>
              <a:t>A</a:t>
            </a:r>
            <a:r>
              <a:rPr lang="en-US" i="1" baseline="-25000"/>
              <a:t>m </a:t>
            </a:r>
            <a:r>
              <a:rPr lang="en-US"/>
              <a:t>, </a:t>
            </a:r>
            <a:r>
              <a:rPr lang="en-US" i="1"/>
              <a:t>B</a:t>
            </a:r>
            <a:r>
              <a:rPr lang="en-US" baseline="-25000"/>
              <a:t>1</a:t>
            </a:r>
            <a:r>
              <a:rPr lang="en-US"/>
              <a:t>, …, </a:t>
            </a:r>
            <a:r>
              <a:rPr lang="en-US" i="1"/>
              <a:t>B</a:t>
            </a:r>
            <a:r>
              <a:rPr lang="en-US" i="1" baseline="-25000"/>
              <a:t>n </a:t>
            </a:r>
            <a:r>
              <a:rPr lang="en-US"/>
              <a:t>)</a:t>
            </a:r>
          </a:p>
          <a:p>
            <a:pPr lvl="1">
              <a:lnSpc>
                <a:spcPct val="110000"/>
              </a:lnSpc>
            </a:pPr>
            <a:r>
              <a:rPr lang="en-US" i="1"/>
              <a:t>S</a:t>
            </a:r>
            <a:r>
              <a:rPr lang="en-US"/>
              <a:t> = (</a:t>
            </a:r>
            <a:r>
              <a:rPr lang="en-US" i="1"/>
              <a:t>B</a:t>
            </a:r>
            <a:r>
              <a:rPr lang="en-US" baseline="-25000"/>
              <a:t>1</a:t>
            </a:r>
            <a:r>
              <a:rPr lang="en-US"/>
              <a:t>, …, </a:t>
            </a:r>
            <a:r>
              <a:rPr lang="en-US" i="1"/>
              <a:t>B</a:t>
            </a:r>
            <a:r>
              <a:rPr lang="en-US" i="1" baseline="-25000"/>
              <a:t>n</a:t>
            </a:r>
            <a:r>
              <a:rPr lang="en-US"/>
              <a:t>)</a:t>
            </a:r>
          </a:p>
          <a:p>
            <a:pPr lvl="1">
              <a:lnSpc>
                <a:spcPct val="110000"/>
              </a:lnSpc>
              <a:buFont typeface="Monotype Sorts" pitchFamily="2" charset="2"/>
              <a:buNone/>
            </a:pPr>
            <a:r>
              <a:rPr lang="en-US"/>
              <a:t>The result of  r </a:t>
            </a:r>
            <a:r>
              <a:rPr lang="en-US">
                <a:sym typeface="Symbol" pitchFamily="18" charset="2"/>
              </a:rPr>
              <a:t> s is a relation on schema</a:t>
            </a:r>
          </a:p>
          <a:p>
            <a:pPr lvl="1">
              <a:lnSpc>
                <a:spcPct val="110000"/>
              </a:lnSpc>
              <a:buFont typeface="Monotype Sorts" pitchFamily="2" charset="2"/>
              <a:buNone/>
            </a:pPr>
            <a:r>
              <a:rPr lang="en-US" i="1">
                <a:sym typeface="Symbol" pitchFamily="18" charset="2"/>
              </a:rPr>
              <a:t>R</a:t>
            </a:r>
            <a:r>
              <a:rPr lang="en-US">
                <a:sym typeface="Symbol" pitchFamily="18" charset="2"/>
              </a:rPr>
              <a:t> – </a:t>
            </a:r>
            <a:r>
              <a:rPr lang="en-US" i="1">
                <a:sym typeface="Symbol" pitchFamily="18" charset="2"/>
              </a:rPr>
              <a:t>S </a:t>
            </a:r>
            <a:r>
              <a:rPr lang="en-US">
                <a:sym typeface="Symbol" pitchFamily="18" charset="2"/>
              </a:rPr>
              <a:t>= (</a:t>
            </a:r>
            <a:r>
              <a:rPr lang="en-US" i="1">
                <a:sym typeface="Symbol" pitchFamily="18" charset="2"/>
              </a:rPr>
              <a:t>A</a:t>
            </a:r>
            <a:r>
              <a:rPr lang="en-US" baseline="-25000">
                <a:sym typeface="Symbol" pitchFamily="18" charset="2"/>
              </a:rPr>
              <a:t>1</a:t>
            </a:r>
            <a:r>
              <a:rPr lang="en-US">
                <a:sym typeface="Symbol" pitchFamily="18" charset="2"/>
              </a:rPr>
              <a:t>, …, </a:t>
            </a:r>
            <a:r>
              <a:rPr lang="en-US" i="1">
                <a:sym typeface="Symbol" pitchFamily="18" charset="2"/>
              </a:rPr>
              <a:t>A</a:t>
            </a:r>
            <a:r>
              <a:rPr lang="en-US" i="1" baseline="-25000">
                <a:sym typeface="Symbol" pitchFamily="18" charset="2"/>
              </a:rPr>
              <a:t>m</a:t>
            </a:r>
            <a:r>
              <a:rPr lang="en-US">
                <a:sym typeface="Symbol" pitchFamily="18" charset="2"/>
              </a:rPr>
              <a:t>)</a:t>
            </a:r>
          </a:p>
          <a:p>
            <a:pPr lvl="1">
              <a:lnSpc>
                <a:spcPct val="130000"/>
              </a:lnSpc>
              <a:buFont typeface="Monotype Sorts" pitchFamily="2" charset="2"/>
              <a:buNone/>
            </a:pPr>
            <a:r>
              <a:rPr lang="en-US">
                <a:sym typeface="Symbol" pitchFamily="18" charset="2"/>
              </a:rPr>
              <a:t>		</a:t>
            </a:r>
            <a:r>
              <a:rPr lang="en-US" i="1">
                <a:sym typeface="Symbol" pitchFamily="18" charset="2"/>
              </a:rPr>
              <a:t>r </a:t>
            </a:r>
            <a:r>
              <a:rPr lang="en-US">
                <a:sym typeface="Symbol" pitchFamily="18" charset="2"/>
              </a:rPr>
              <a:t> </a:t>
            </a:r>
            <a:r>
              <a:rPr lang="en-US" i="1">
                <a:sym typeface="Symbol" pitchFamily="18" charset="2"/>
              </a:rPr>
              <a:t>s</a:t>
            </a:r>
            <a:r>
              <a:rPr lang="en-US">
                <a:sym typeface="Symbol" pitchFamily="18" charset="2"/>
              </a:rPr>
              <a:t> = { </a:t>
            </a:r>
            <a:r>
              <a:rPr lang="en-US" i="1">
                <a:sym typeface="Symbol" pitchFamily="18" charset="2"/>
              </a:rPr>
              <a:t>t</a:t>
            </a:r>
            <a:r>
              <a:rPr lang="en-US">
                <a:sym typeface="Symbol" pitchFamily="18" charset="2"/>
              </a:rPr>
              <a:t>  |  </a:t>
            </a:r>
            <a:r>
              <a:rPr lang="en-US" i="1">
                <a:sym typeface="Symbol" pitchFamily="18" charset="2"/>
              </a:rPr>
              <a:t>t </a:t>
            </a:r>
            <a:r>
              <a:rPr lang="en-US">
                <a:sym typeface="Symbol" pitchFamily="18" charset="2"/>
              </a:rPr>
              <a:t>  </a:t>
            </a:r>
            <a:r>
              <a:rPr lang="en-US" i="1" baseline="-25000">
                <a:sym typeface="Symbol" pitchFamily="18" charset="2"/>
              </a:rPr>
              <a:t>R-S </a:t>
            </a:r>
            <a:r>
              <a:rPr lang="en-US">
                <a:sym typeface="Symbol" pitchFamily="18" charset="2"/>
              </a:rPr>
              <a:t>(</a:t>
            </a:r>
            <a:r>
              <a:rPr lang="en-US" i="1">
                <a:sym typeface="Symbol" pitchFamily="18" charset="2"/>
              </a:rPr>
              <a:t>r</a:t>
            </a:r>
            <a:r>
              <a:rPr lang="en-US">
                <a:sym typeface="Symbol" pitchFamily="18" charset="2"/>
              </a:rPr>
              <a:t>)   </a:t>
            </a:r>
            <a:r>
              <a:rPr lang="en-US" i="1">
                <a:sym typeface="Symbol" pitchFamily="18" charset="2"/>
              </a:rPr>
              <a:t>u </a:t>
            </a:r>
            <a:r>
              <a:rPr lang="en-US">
                <a:sym typeface="Symbol" pitchFamily="18" charset="2"/>
              </a:rPr>
              <a:t> </a:t>
            </a:r>
            <a:r>
              <a:rPr lang="en-US" i="1">
                <a:sym typeface="Symbol" pitchFamily="18" charset="2"/>
              </a:rPr>
              <a:t>s </a:t>
            </a:r>
            <a:r>
              <a:rPr lang="en-US">
                <a:sym typeface="Symbol" pitchFamily="18" charset="2"/>
              </a:rPr>
              <a:t>( </a:t>
            </a:r>
            <a:r>
              <a:rPr lang="en-US" i="1">
                <a:sym typeface="Symbol" pitchFamily="18" charset="2"/>
              </a:rPr>
              <a:t>tu</a:t>
            </a:r>
            <a:r>
              <a:rPr lang="en-US">
                <a:sym typeface="Symbol" pitchFamily="18" charset="2"/>
              </a:rPr>
              <a:t> </a:t>
            </a:r>
            <a:r>
              <a:rPr lang="en-US" i="1">
                <a:sym typeface="Symbol" pitchFamily="18" charset="2"/>
              </a:rPr>
              <a:t> r </a:t>
            </a:r>
            <a:r>
              <a:rPr lang="en-US">
                <a:sym typeface="Symbol" pitchFamily="18" charset="2"/>
              </a:rPr>
              <a:t>) } </a:t>
            </a:r>
          </a:p>
          <a:p>
            <a:pPr lvl="1">
              <a:lnSpc>
                <a:spcPct val="130000"/>
              </a:lnSpc>
              <a:buFont typeface="Monotype Sorts" pitchFamily="2" charset="2"/>
              <a:buNone/>
            </a:pPr>
            <a:r>
              <a:rPr lang="en-US">
                <a:sym typeface="Symbol" pitchFamily="18" charset="2"/>
              </a:rPr>
              <a:t>Where </a:t>
            </a:r>
            <a:r>
              <a:rPr lang="en-US" i="1">
                <a:sym typeface="Symbol" pitchFamily="18" charset="2"/>
              </a:rPr>
              <a:t>tu</a:t>
            </a:r>
            <a:r>
              <a:rPr lang="en-US">
                <a:sym typeface="Symbol" pitchFamily="18" charset="2"/>
              </a:rPr>
              <a:t> means the concatenation of tuples </a:t>
            </a:r>
            <a:r>
              <a:rPr lang="en-US" i="1">
                <a:sym typeface="Symbol" pitchFamily="18" charset="2"/>
              </a:rPr>
              <a:t>t</a:t>
            </a:r>
            <a:r>
              <a:rPr lang="en-US">
                <a:sym typeface="Symbol" pitchFamily="18" charset="2"/>
              </a:rPr>
              <a:t> and </a:t>
            </a:r>
            <a:r>
              <a:rPr lang="en-US" i="1">
                <a:sym typeface="Symbol" pitchFamily="18" charset="2"/>
              </a:rPr>
              <a:t>u</a:t>
            </a:r>
            <a:r>
              <a:rPr lang="en-US">
                <a:sym typeface="Symbol" pitchFamily="18" charset="2"/>
              </a:rPr>
              <a:t> to produce a single tuple</a:t>
            </a:r>
          </a:p>
          <a:p>
            <a:pPr lvl="1">
              <a:lnSpc>
                <a:spcPct val="130000"/>
              </a:lnSpc>
              <a:buFont typeface="Monotype Sorts" pitchFamily="2" charset="2"/>
              <a:buNone/>
            </a:pPr>
            <a:endParaRPr lang="en-US"/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2590800" y="990600"/>
            <a:ext cx="969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  <a:sym typeface="Symbol" pitchFamily="18" charset="2"/>
              </a:rPr>
              <a:t>	</a:t>
            </a:r>
            <a:r>
              <a:rPr lang="en-US" sz="2400" i="1">
                <a:latin typeface="Times New Roman" pitchFamily="18" charset="0"/>
                <a:sym typeface="Symbol" pitchFamily="18" charset="2"/>
              </a:rPr>
              <a:t>r </a:t>
            </a:r>
            <a:r>
              <a:rPr lang="en-US" sz="2400">
                <a:latin typeface="Times New Roman" pitchFamily="18" charset="0"/>
                <a:sym typeface="Symbol" pitchFamily="18" charset="2"/>
              </a:rPr>
              <a:t> </a:t>
            </a:r>
            <a:r>
              <a:rPr lang="en-US" sz="2400" i="1">
                <a:latin typeface="Times New Roman" pitchFamily="18" charset="0"/>
                <a:sym typeface="Symbol" pitchFamily="18" charset="2"/>
              </a:rPr>
              <a:t>s</a:t>
            </a:r>
            <a:r>
              <a:rPr lang="en-US" sz="2400">
                <a:latin typeface="Times New Roman" pitchFamily="18" charset="0"/>
                <a:sym typeface="Symbol" pitchFamily="18" charset="2"/>
              </a:rPr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Division Operation – Example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838200" y="1079500"/>
            <a:ext cx="70294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Font typeface="Monotype Sorts" pitchFamily="2" charset="2"/>
              <a:buChar char="n"/>
            </a:pPr>
            <a:r>
              <a:rPr kumimoji="1" lang="en-US" sz="1800"/>
              <a:t>Relations </a:t>
            </a:r>
            <a:r>
              <a:rPr kumimoji="1" lang="en-US" sz="1800" i="1"/>
              <a:t>r, s</a:t>
            </a:r>
            <a:r>
              <a:rPr kumimoji="1" lang="en-US" sz="1800"/>
              <a:t>: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838200" y="4876800"/>
            <a:ext cx="70294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Font typeface="Monotype Sorts" pitchFamily="2" charset="2"/>
              <a:buChar char="n"/>
            </a:pPr>
            <a:r>
              <a:rPr kumimoji="1" lang="en-US" sz="1800" i="1"/>
              <a:t>r</a:t>
            </a:r>
            <a:r>
              <a:rPr kumimoji="1" lang="en-US" sz="1800"/>
              <a:t> </a:t>
            </a:r>
            <a:r>
              <a:rPr kumimoji="1" lang="en-US" sz="1800">
                <a:sym typeface="Symbol" pitchFamily="18" charset="2"/>
              </a:rPr>
              <a:t> </a:t>
            </a:r>
            <a:r>
              <a:rPr kumimoji="1" lang="en-US" sz="1800" i="1">
                <a:sym typeface="Symbol" pitchFamily="18" charset="2"/>
              </a:rPr>
              <a:t>s</a:t>
            </a:r>
            <a:r>
              <a:rPr kumimoji="1" lang="en-US" sz="1800"/>
              <a:t>:</a:t>
            </a: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2590800" y="4876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5295900" y="13716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2590800" y="5395913"/>
            <a:ext cx="4572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5295900" y="1905000"/>
            <a:ext cx="4572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800" i="1">
                <a:sym typeface="Symbol" pitchFamily="18" charset="2"/>
              </a:rPr>
              <a:t>2</a:t>
            </a:r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3467100" y="12192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54282" name="Rectangle 10"/>
          <p:cNvSpPr>
            <a:spLocks noChangeArrowheads="1"/>
          </p:cNvSpPr>
          <p:nvPr/>
        </p:nvSpPr>
        <p:spPr bwMode="auto">
          <a:xfrm>
            <a:off x="3924300" y="12192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54283" name="Rectangle 11"/>
          <p:cNvSpPr>
            <a:spLocks noChangeArrowheads="1"/>
          </p:cNvSpPr>
          <p:nvPr/>
        </p:nvSpPr>
        <p:spPr bwMode="auto">
          <a:xfrm>
            <a:off x="3467100" y="1828800"/>
            <a:ext cx="457200" cy="3124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</a:t>
            </a:r>
          </a:p>
          <a:p>
            <a:pPr algn="ctr"/>
            <a:r>
              <a:rPr lang="en-US" sz="1800" i="1">
                <a:sym typeface="Symbol" pitchFamily="18" charset="2"/>
              </a:rPr>
              <a:t></a:t>
            </a:r>
          </a:p>
          <a:p>
            <a:pPr algn="ctr"/>
            <a:r>
              <a:rPr lang="en-US" sz="1800" i="1">
                <a:sym typeface="Symbol" pitchFamily="18" charset="2"/>
              </a:rPr>
              <a:t></a:t>
            </a:r>
          </a:p>
          <a:p>
            <a:pPr algn="ctr"/>
            <a:r>
              <a:rPr lang="en-US" sz="1800" i="1">
                <a:sym typeface="Symbol" pitchFamily="18" charset="2"/>
              </a:rPr>
              <a:t></a:t>
            </a:r>
          </a:p>
          <a:p>
            <a:pPr algn="ctr"/>
            <a:r>
              <a:rPr lang="en-US" sz="1800" i="1">
                <a:sym typeface="Symbol" pitchFamily="18" charset="2"/>
              </a:rPr>
              <a:t>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54284" name="Rectangle 12"/>
          <p:cNvSpPr>
            <a:spLocks noChangeArrowheads="1"/>
          </p:cNvSpPr>
          <p:nvPr/>
        </p:nvSpPr>
        <p:spPr bwMode="auto">
          <a:xfrm>
            <a:off x="3924300" y="1828800"/>
            <a:ext cx="457200" cy="3124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  <a:p>
            <a:pPr algn="ctr"/>
            <a:r>
              <a:rPr lang="en-US" sz="1800" i="1">
                <a:sym typeface="Symbol" pitchFamily="18" charset="2"/>
              </a:rPr>
              <a:t>3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3</a:t>
            </a:r>
          </a:p>
          <a:p>
            <a:pPr algn="ctr"/>
            <a:r>
              <a:rPr lang="en-US" sz="1800" i="1">
                <a:sym typeface="Symbol" pitchFamily="18" charset="2"/>
              </a:rPr>
              <a:t>4</a:t>
            </a:r>
          </a:p>
          <a:p>
            <a:pPr algn="ctr"/>
            <a:r>
              <a:rPr lang="en-US" sz="1800" i="1">
                <a:sym typeface="Symbol" pitchFamily="18" charset="2"/>
              </a:rPr>
              <a:t>6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2</a:t>
            </a:r>
          </a:p>
        </p:txBody>
      </p:sp>
      <p:sp>
        <p:nvSpPr>
          <p:cNvPr id="54298" name="Text Box 26"/>
          <p:cNvSpPr txBox="1">
            <a:spLocks noChangeArrowheads="1"/>
          </p:cNvSpPr>
          <p:nvPr/>
        </p:nvSpPr>
        <p:spPr bwMode="auto">
          <a:xfrm>
            <a:off x="3771900" y="49530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r</a:t>
            </a:r>
          </a:p>
        </p:txBody>
      </p:sp>
      <p:sp>
        <p:nvSpPr>
          <p:cNvPr id="54299" name="Text Box 27"/>
          <p:cNvSpPr txBox="1">
            <a:spLocks noChangeArrowheads="1"/>
          </p:cNvSpPr>
          <p:nvPr/>
        </p:nvSpPr>
        <p:spPr bwMode="auto">
          <a:xfrm>
            <a:off x="5372100" y="27432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Division Example</a:t>
            </a: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2705100" y="1371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3162300" y="1371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2705100" y="1981200"/>
            <a:ext cx="4572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3162300" y="1981200"/>
            <a:ext cx="4572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  <a:endParaRPr lang="en-US" sz="1800" i="1">
              <a:sym typeface="Symbol" pitchFamily="18" charset="2"/>
            </a:endParaRP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3619500" y="1371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4076700" y="1371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D</a:t>
            </a:r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3619500" y="1981200"/>
            <a:ext cx="4572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55306" name="Rectangle 10"/>
          <p:cNvSpPr>
            <a:spLocks noChangeArrowheads="1"/>
          </p:cNvSpPr>
          <p:nvPr/>
        </p:nvSpPr>
        <p:spPr bwMode="auto">
          <a:xfrm>
            <a:off x="4076700" y="1981200"/>
            <a:ext cx="4572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b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b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b</a:t>
            </a:r>
          </a:p>
          <a:p>
            <a:pPr algn="ctr"/>
            <a:r>
              <a:rPr lang="en-US" sz="1800">
                <a:sym typeface="Symbol" pitchFamily="18" charset="2"/>
              </a:rPr>
              <a:t>b</a:t>
            </a:r>
            <a:endParaRPr lang="en-US" sz="1800" i="1">
              <a:sym typeface="Symbol" pitchFamily="18" charset="2"/>
            </a:endParaRPr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4533900" y="1371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E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533900" y="1981200"/>
            <a:ext cx="4572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3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838200" y="1079500"/>
            <a:ext cx="2133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Font typeface="Monotype Sorts" pitchFamily="2" charset="2"/>
              <a:buChar char="n"/>
            </a:pPr>
            <a:r>
              <a:rPr kumimoji="1" lang="en-US" sz="1800"/>
              <a:t>Relations </a:t>
            </a:r>
            <a:r>
              <a:rPr kumimoji="1" lang="en-US" sz="1800" i="1"/>
              <a:t>r, s</a:t>
            </a:r>
            <a:r>
              <a:rPr kumimoji="1" lang="en-US" sz="1800"/>
              <a:t>:</a:t>
            </a: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838200" y="4660900"/>
            <a:ext cx="12954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Font typeface="Monotype Sorts" pitchFamily="2" charset="2"/>
              <a:buChar char="n"/>
            </a:pPr>
            <a:r>
              <a:rPr kumimoji="1" lang="en-US" sz="1800" i="1"/>
              <a:t>r</a:t>
            </a:r>
            <a:r>
              <a:rPr kumimoji="1" lang="en-US" sz="1800"/>
              <a:t> </a:t>
            </a:r>
            <a:r>
              <a:rPr kumimoji="1" lang="en-US" sz="1800">
                <a:sym typeface="Symbol" pitchFamily="18" charset="2"/>
              </a:rPr>
              <a:t> </a:t>
            </a:r>
            <a:r>
              <a:rPr kumimoji="1" lang="en-US" sz="1800" i="1">
                <a:sym typeface="Symbol" pitchFamily="18" charset="2"/>
              </a:rPr>
              <a:t>s</a:t>
            </a:r>
            <a:r>
              <a:rPr kumimoji="1" lang="en-US" sz="1800"/>
              <a:t>:</a:t>
            </a:r>
          </a:p>
        </p:txBody>
      </p:sp>
      <p:sp>
        <p:nvSpPr>
          <p:cNvPr id="55311" name="Rectangle 15"/>
          <p:cNvSpPr>
            <a:spLocks noChangeArrowheads="1"/>
          </p:cNvSpPr>
          <p:nvPr/>
        </p:nvSpPr>
        <p:spPr bwMode="auto">
          <a:xfrm>
            <a:off x="6096000" y="1371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D</a:t>
            </a:r>
          </a:p>
        </p:txBody>
      </p:sp>
      <p:sp>
        <p:nvSpPr>
          <p:cNvPr id="55312" name="Rectangle 16"/>
          <p:cNvSpPr>
            <a:spLocks noChangeArrowheads="1"/>
          </p:cNvSpPr>
          <p:nvPr/>
        </p:nvSpPr>
        <p:spPr bwMode="auto">
          <a:xfrm>
            <a:off x="6096000" y="19812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b</a:t>
            </a:r>
            <a:endParaRPr lang="en-US" sz="1800" i="1">
              <a:sym typeface="Symbol" pitchFamily="18" charset="2"/>
            </a:endParaRPr>
          </a:p>
        </p:txBody>
      </p:sp>
      <p:sp>
        <p:nvSpPr>
          <p:cNvPr id="55313" name="Rectangle 17"/>
          <p:cNvSpPr>
            <a:spLocks noChangeArrowheads="1"/>
          </p:cNvSpPr>
          <p:nvPr/>
        </p:nvSpPr>
        <p:spPr bwMode="auto">
          <a:xfrm>
            <a:off x="6553200" y="1371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E</a:t>
            </a:r>
          </a:p>
        </p:txBody>
      </p:sp>
      <p:sp>
        <p:nvSpPr>
          <p:cNvPr id="55314" name="Rectangle 18"/>
          <p:cNvSpPr>
            <a:spLocks noChangeArrowheads="1"/>
          </p:cNvSpPr>
          <p:nvPr/>
        </p:nvSpPr>
        <p:spPr bwMode="auto">
          <a:xfrm>
            <a:off x="6553200" y="19812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  <a:p>
            <a:pPr algn="ctr"/>
            <a:r>
              <a:rPr lang="en-US" sz="1800" i="1">
                <a:sym typeface="Symbol" pitchFamily="18" charset="2"/>
              </a:rPr>
              <a:t>1</a:t>
            </a:r>
          </a:p>
        </p:txBody>
      </p:sp>
      <p:sp>
        <p:nvSpPr>
          <p:cNvPr id="55315" name="Rectangle 19"/>
          <p:cNvSpPr>
            <a:spLocks noChangeArrowheads="1"/>
          </p:cNvSpPr>
          <p:nvPr/>
        </p:nvSpPr>
        <p:spPr bwMode="auto">
          <a:xfrm>
            <a:off x="3505200" y="4800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55316" name="Rectangle 20"/>
          <p:cNvSpPr>
            <a:spLocks noChangeArrowheads="1"/>
          </p:cNvSpPr>
          <p:nvPr/>
        </p:nvSpPr>
        <p:spPr bwMode="auto">
          <a:xfrm>
            <a:off x="3962400" y="4800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55317" name="Rectangle 21"/>
          <p:cNvSpPr>
            <a:spLocks noChangeArrowheads="1"/>
          </p:cNvSpPr>
          <p:nvPr/>
        </p:nvSpPr>
        <p:spPr bwMode="auto">
          <a:xfrm>
            <a:off x="3505200" y="54102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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</p:txBody>
      </p:sp>
      <p:sp>
        <p:nvSpPr>
          <p:cNvPr id="55318" name="Rectangle 22"/>
          <p:cNvSpPr>
            <a:spLocks noChangeArrowheads="1"/>
          </p:cNvSpPr>
          <p:nvPr/>
        </p:nvSpPr>
        <p:spPr bwMode="auto">
          <a:xfrm>
            <a:off x="3962400" y="54102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>
                <a:sym typeface="Symbol" pitchFamily="18" charset="2"/>
              </a:rPr>
              <a:t>a</a:t>
            </a:r>
          </a:p>
          <a:p>
            <a:pPr algn="ctr"/>
            <a:r>
              <a:rPr lang="en-US" sz="1800">
                <a:sym typeface="Symbol" pitchFamily="18" charset="2"/>
              </a:rPr>
              <a:t>a</a:t>
            </a:r>
            <a:endParaRPr lang="en-US" sz="1800" i="1">
              <a:sym typeface="Symbol" pitchFamily="18" charset="2"/>
            </a:endParaRPr>
          </a:p>
        </p:txBody>
      </p:sp>
      <p:sp>
        <p:nvSpPr>
          <p:cNvPr id="55319" name="Rectangle 23"/>
          <p:cNvSpPr>
            <a:spLocks noChangeArrowheads="1"/>
          </p:cNvSpPr>
          <p:nvPr/>
        </p:nvSpPr>
        <p:spPr bwMode="auto">
          <a:xfrm>
            <a:off x="4419600" y="4800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55320" name="Rectangle 24"/>
          <p:cNvSpPr>
            <a:spLocks noChangeArrowheads="1"/>
          </p:cNvSpPr>
          <p:nvPr/>
        </p:nvSpPr>
        <p:spPr bwMode="auto">
          <a:xfrm>
            <a:off x="4419600" y="54102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  <a:p>
            <a:pPr algn="ctr"/>
            <a:r>
              <a:rPr lang="en-US" sz="1800" i="1">
                <a:sym typeface="Symbol" pitchFamily="18" charset="2"/>
              </a:rPr>
              <a:t></a:t>
            </a:r>
          </a:p>
        </p:txBody>
      </p:sp>
      <p:sp>
        <p:nvSpPr>
          <p:cNvPr id="55321" name="Text Box 25"/>
          <p:cNvSpPr txBox="1">
            <a:spLocks noChangeArrowheads="1"/>
          </p:cNvSpPr>
          <p:nvPr/>
        </p:nvSpPr>
        <p:spPr bwMode="auto">
          <a:xfrm>
            <a:off x="3619500" y="42037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r</a:t>
            </a:r>
          </a:p>
        </p:txBody>
      </p:sp>
      <p:sp>
        <p:nvSpPr>
          <p:cNvPr id="55322" name="Text Box 26"/>
          <p:cNvSpPr txBox="1">
            <a:spLocks noChangeArrowheads="1"/>
          </p:cNvSpPr>
          <p:nvPr/>
        </p:nvSpPr>
        <p:spPr bwMode="auto">
          <a:xfrm>
            <a:off x="6400800" y="252888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/>
              <a:t>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Division Operation (Cont.)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453312" cy="4829175"/>
          </a:xfrm>
        </p:spPr>
        <p:txBody>
          <a:bodyPr/>
          <a:lstStyle/>
          <a:p>
            <a:pPr>
              <a:tabLst>
                <a:tab pos="1092200" algn="l"/>
              </a:tabLst>
            </a:pPr>
            <a:r>
              <a:rPr lang="en-US" sz="1600"/>
              <a:t>Property </a:t>
            </a:r>
          </a:p>
          <a:p>
            <a:pPr lvl="1">
              <a:tabLst>
                <a:tab pos="1092200" algn="l"/>
              </a:tabLst>
            </a:pPr>
            <a:r>
              <a:rPr lang="en-US" sz="1600"/>
              <a:t>Let </a:t>
            </a:r>
            <a:r>
              <a:rPr lang="en-US" sz="1600" i="1"/>
              <a:t>q = r </a:t>
            </a:r>
            <a:r>
              <a:rPr lang="en-US" sz="1600" i="1">
                <a:sym typeface="Symbol" pitchFamily="18" charset="2"/>
              </a:rPr>
              <a:t> </a:t>
            </a:r>
            <a:r>
              <a:rPr lang="en-US" sz="1600">
                <a:sym typeface="Symbol" pitchFamily="18" charset="2"/>
              </a:rPr>
              <a:t></a:t>
            </a:r>
            <a:r>
              <a:rPr lang="en-US" sz="1600" i="1"/>
              <a:t> s</a:t>
            </a:r>
            <a:endParaRPr lang="en-US" sz="1600"/>
          </a:p>
          <a:p>
            <a:pPr lvl="1">
              <a:tabLst>
                <a:tab pos="1092200" algn="l"/>
              </a:tabLst>
            </a:pPr>
            <a:r>
              <a:rPr lang="en-US" sz="1600"/>
              <a:t>Then </a:t>
            </a:r>
            <a:r>
              <a:rPr lang="en-US" sz="1600" i="1"/>
              <a:t>q</a:t>
            </a:r>
            <a:r>
              <a:rPr lang="en-US" sz="1600"/>
              <a:t> is the largest relation satisfying </a:t>
            </a:r>
            <a:r>
              <a:rPr lang="en-US" sz="1600" i="1"/>
              <a:t>q</a:t>
            </a:r>
            <a:r>
              <a:rPr lang="en-US" sz="1600"/>
              <a:t> x </a:t>
            </a:r>
            <a:r>
              <a:rPr lang="en-US" sz="1600" i="1"/>
              <a:t>s</a:t>
            </a:r>
            <a:r>
              <a:rPr lang="en-US" sz="1600"/>
              <a:t>  </a:t>
            </a:r>
            <a:r>
              <a:rPr lang="en-US" sz="1600">
                <a:sym typeface="Symbol" pitchFamily="18" charset="2"/>
              </a:rPr>
              <a:t> </a:t>
            </a:r>
            <a:r>
              <a:rPr lang="en-US" sz="1600" i="1">
                <a:sym typeface="Symbol" pitchFamily="18" charset="2"/>
              </a:rPr>
              <a:t>r</a:t>
            </a:r>
            <a:endParaRPr lang="en-US" sz="1600">
              <a:sym typeface="Symbol" pitchFamily="18" charset="2"/>
            </a:endParaRPr>
          </a:p>
          <a:p>
            <a:pPr>
              <a:lnSpc>
                <a:spcPct val="120000"/>
              </a:lnSpc>
              <a:tabLst>
                <a:tab pos="1092200" algn="l"/>
              </a:tabLst>
            </a:pPr>
            <a:r>
              <a:rPr lang="en-US" sz="1600"/>
              <a:t>Definition in terms of the basic algebra operation</a:t>
            </a:r>
            <a:br>
              <a:rPr lang="en-US" sz="1600"/>
            </a:br>
            <a:r>
              <a:rPr lang="en-US" sz="1600"/>
              <a:t>Let </a:t>
            </a:r>
            <a:r>
              <a:rPr lang="en-US" sz="1600" i="1"/>
              <a:t>r(R)</a:t>
            </a:r>
            <a:r>
              <a:rPr lang="en-US" sz="1600"/>
              <a:t> and </a:t>
            </a:r>
            <a:r>
              <a:rPr lang="en-US" sz="1600" i="1"/>
              <a:t>s(S)</a:t>
            </a:r>
            <a:r>
              <a:rPr lang="en-US" sz="1600"/>
              <a:t> be relations, and let </a:t>
            </a:r>
            <a:r>
              <a:rPr lang="en-US" sz="1600" i="1"/>
              <a:t>S </a:t>
            </a:r>
            <a:r>
              <a:rPr lang="en-US" sz="1600"/>
              <a:t> </a:t>
            </a:r>
            <a:r>
              <a:rPr lang="en-US" sz="1600">
                <a:sym typeface="Symbol" pitchFamily="18" charset="2"/>
              </a:rPr>
              <a:t> </a:t>
            </a:r>
            <a:r>
              <a:rPr lang="en-US" sz="1600" i="1">
                <a:sym typeface="Symbol" pitchFamily="18" charset="2"/>
              </a:rPr>
              <a:t>R</a:t>
            </a:r>
            <a:br>
              <a:rPr lang="en-US" sz="1600" i="1">
                <a:sym typeface="Symbol" pitchFamily="18" charset="2"/>
              </a:rPr>
            </a:br>
            <a:endParaRPr lang="en-US" sz="1600">
              <a:sym typeface="Symbol" pitchFamily="18" charset="2"/>
            </a:endParaRPr>
          </a:p>
          <a:p>
            <a:pPr>
              <a:buFont typeface="Monotype Sorts" pitchFamily="2" charset="2"/>
              <a:buNone/>
              <a:tabLst>
                <a:tab pos="1092200" algn="l"/>
              </a:tabLst>
            </a:pPr>
            <a:r>
              <a:rPr lang="en-US" sz="1600">
                <a:sym typeface="Symbol" pitchFamily="18" charset="2"/>
              </a:rPr>
              <a:t>		</a:t>
            </a:r>
            <a:r>
              <a:rPr lang="en-US" sz="1600" i="1">
                <a:sym typeface="Symbol" pitchFamily="18" charset="2"/>
              </a:rPr>
              <a:t>r</a:t>
            </a:r>
            <a:r>
              <a:rPr lang="en-US" sz="1600">
                <a:sym typeface="Symbol" pitchFamily="18" charset="2"/>
              </a:rPr>
              <a:t>  </a:t>
            </a:r>
            <a:r>
              <a:rPr lang="en-US" sz="1600" i="1">
                <a:sym typeface="Symbol" pitchFamily="18" charset="2"/>
              </a:rPr>
              <a:t>s</a:t>
            </a:r>
            <a:r>
              <a:rPr lang="en-US" sz="1600">
                <a:sym typeface="Symbol" pitchFamily="18" charset="2"/>
              </a:rPr>
              <a:t> = </a:t>
            </a:r>
            <a:r>
              <a:rPr lang="en-US" i="1" baseline="-25000">
                <a:sym typeface="Symbol" pitchFamily="18" charset="2"/>
              </a:rPr>
              <a:t>R-S</a:t>
            </a:r>
            <a:r>
              <a:rPr lang="en-US" sz="1600">
                <a:sym typeface="Symbol" pitchFamily="18" charset="2"/>
              </a:rPr>
              <a:t> (</a:t>
            </a:r>
            <a:r>
              <a:rPr lang="en-US" sz="1600" i="1">
                <a:sym typeface="Symbol" pitchFamily="18" charset="2"/>
              </a:rPr>
              <a:t>r </a:t>
            </a:r>
            <a:r>
              <a:rPr lang="en-US" sz="1600">
                <a:sym typeface="Symbol" pitchFamily="18" charset="2"/>
              </a:rPr>
              <a:t>)</a:t>
            </a:r>
            <a:r>
              <a:rPr lang="en-US" sz="1600"/>
              <a:t> – </a:t>
            </a:r>
            <a:r>
              <a:rPr lang="en-US" sz="1600">
                <a:sym typeface="Symbol" pitchFamily="18" charset="2"/>
              </a:rPr>
              <a:t></a:t>
            </a:r>
            <a:r>
              <a:rPr lang="en-US" i="1" baseline="-25000">
                <a:sym typeface="Symbol" pitchFamily="18" charset="2"/>
              </a:rPr>
              <a:t>R-S</a:t>
            </a:r>
            <a:r>
              <a:rPr lang="en-US" sz="1600">
                <a:sym typeface="Symbol" pitchFamily="18" charset="2"/>
              </a:rPr>
              <a:t> ( ( </a:t>
            </a:r>
            <a:r>
              <a:rPr lang="en-US" i="1" baseline="-25000">
                <a:sym typeface="Symbol" pitchFamily="18" charset="2"/>
              </a:rPr>
              <a:t>R-S</a:t>
            </a:r>
            <a:r>
              <a:rPr lang="en-US" sz="1600" i="1">
                <a:sym typeface="Symbol" pitchFamily="18" charset="2"/>
              </a:rPr>
              <a:t> </a:t>
            </a:r>
            <a:r>
              <a:rPr lang="en-US" sz="1600">
                <a:sym typeface="Symbol" pitchFamily="18" charset="2"/>
              </a:rPr>
              <a:t>(</a:t>
            </a:r>
            <a:r>
              <a:rPr lang="en-US" sz="1600" i="1">
                <a:sym typeface="Symbol" pitchFamily="18" charset="2"/>
              </a:rPr>
              <a:t>r </a:t>
            </a:r>
            <a:r>
              <a:rPr lang="en-US" sz="1600">
                <a:sym typeface="Symbol" pitchFamily="18" charset="2"/>
              </a:rPr>
              <a:t>)</a:t>
            </a:r>
            <a:r>
              <a:rPr lang="en-US" sz="1600"/>
              <a:t> x </a:t>
            </a:r>
            <a:r>
              <a:rPr lang="en-US" sz="1600" i="1"/>
              <a:t>s </a:t>
            </a:r>
            <a:r>
              <a:rPr lang="en-US" sz="1600"/>
              <a:t>) – </a:t>
            </a:r>
            <a:r>
              <a:rPr lang="en-US" sz="1600">
                <a:sym typeface="Symbol" pitchFamily="18" charset="2"/>
              </a:rPr>
              <a:t></a:t>
            </a:r>
            <a:r>
              <a:rPr lang="en-US" i="1" baseline="-25000">
                <a:sym typeface="Symbol" pitchFamily="18" charset="2"/>
              </a:rPr>
              <a:t>R-S,S</a:t>
            </a:r>
            <a:r>
              <a:rPr lang="en-US" sz="1600">
                <a:sym typeface="Symbol" pitchFamily="18" charset="2"/>
              </a:rPr>
              <a:t>(</a:t>
            </a:r>
            <a:r>
              <a:rPr lang="en-US" sz="1600" i="1">
                <a:sym typeface="Symbol" pitchFamily="18" charset="2"/>
              </a:rPr>
              <a:t>r </a:t>
            </a:r>
            <a:r>
              <a:rPr lang="en-US" sz="1600">
                <a:sym typeface="Symbol" pitchFamily="18" charset="2"/>
              </a:rPr>
              <a:t>))</a:t>
            </a:r>
            <a:br>
              <a:rPr lang="en-US" sz="1600">
                <a:sym typeface="Symbol" pitchFamily="18" charset="2"/>
              </a:rPr>
            </a:br>
            <a:endParaRPr lang="en-US" sz="1600">
              <a:sym typeface="Symbol" pitchFamily="18" charset="2"/>
            </a:endParaRPr>
          </a:p>
          <a:p>
            <a:pPr>
              <a:lnSpc>
                <a:spcPct val="130000"/>
              </a:lnSpc>
              <a:buFont typeface="Monotype Sorts" pitchFamily="2" charset="2"/>
              <a:buNone/>
              <a:tabLst>
                <a:tab pos="1092200" algn="l"/>
              </a:tabLst>
            </a:pPr>
            <a:r>
              <a:rPr lang="en-US" sz="1600">
                <a:sym typeface="Symbol" pitchFamily="18" charset="2"/>
              </a:rPr>
              <a:t>	To see why</a:t>
            </a:r>
          </a:p>
          <a:p>
            <a:pPr lvl="1">
              <a:tabLst>
                <a:tab pos="1092200" algn="l"/>
              </a:tabLst>
            </a:pPr>
            <a:r>
              <a:rPr lang="en-US" sz="1600">
                <a:sym typeface="Symbol" pitchFamily="18" charset="2"/>
              </a:rPr>
              <a:t></a:t>
            </a:r>
            <a:r>
              <a:rPr lang="en-US" sz="2000" i="1" baseline="-25000">
                <a:sym typeface="Symbol" pitchFamily="18" charset="2"/>
              </a:rPr>
              <a:t>R-S,S </a:t>
            </a:r>
            <a:r>
              <a:rPr lang="en-US" sz="1600">
                <a:sym typeface="Symbol" pitchFamily="18" charset="2"/>
              </a:rPr>
              <a:t>(</a:t>
            </a:r>
            <a:r>
              <a:rPr lang="en-US" sz="1600" i="1">
                <a:sym typeface="Symbol" pitchFamily="18" charset="2"/>
              </a:rPr>
              <a:t>r</a:t>
            </a:r>
            <a:r>
              <a:rPr lang="en-US" sz="1600">
                <a:sym typeface="Symbol" pitchFamily="18" charset="2"/>
              </a:rPr>
              <a:t>) simply reorders attributes of </a:t>
            </a:r>
            <a:r>
              <a:rPr lang="en-US" sz="1600" i="1">
                <a:sym typeface="Symbol" pitchFamily="18" charset="2"/>
              </a:rPr>
              <a:t>r</a:t>
            </a:r>
            <a:br>
              <a:rPr lang="en-US" sz="1600" i="1">
                <a:sym typeface="Symbol" pitchFamily="18" charset="2"/>
              </a:rPr>
            </a:br>
            <a:endParaRPr lang="en-US" sz="1600" i="1">
              <a:sym typeface="Symbol" pitchFamily="18" charset="2"/>
            </a:endParaRPr>
          </a:p>
          <a:p>
            <a:pPr lvl="1">
              <a:tabLst>
                <a:tab pos="1092200" algn="l"/>
              </a:tabLst>
            </a:pPr>
            <a:r>
              <a:rPr lang="en-US" sz="1600">
                <a:sym typeface="Symbol" pitchFamily="18" charset="2"/>
              </a:rPr>
              <a:t></a:t>
            </a:r>
            <a:r>
              <a:rPr lang="en-US" sz="2000" i="1" baseline="-25000">
                <a:sym typeface="Symbol" pitchFamily="18" charset="2"/>
              </a:rPr>
              <a:t>R-S </a:t>
            </a:r>
            <a:r>
              <a:rPr lang="en-US" sz="1600">
                <a:sym typeface="Symbol" pitchFamily="18" charset="2"/>
              </a:rPr>
              <a:t>(</a:t>
            </a:r>
            <a:r>
              <a:rPr lang="en-US" sz="2000" i="1" baseline="-25000">
                <a:sym typeface="Symbol" pitchFamily="18" charset="2"/>
              </a:rPr>
              <a:t>R-S</a:t>
            </a:r>
            <a:r>
              <a:rPr lang="en-US" sz="1600" i="1">
                <a:sym typeface="Symbol" pitchFamily="18" charset="2"/>
              </a:rPr>
              <a:t> </a:t>
            </a:r>
            <a:r>
              <a:rPr lang="en-US" sz="1600">
                <a:sym typeface="Symbol" pitchFamily="18" charset="2"/>
              </a:rPr>
              <a:t>(</a:t>
            </a:r>
            <a:r>
              <a:rPr lang="en-US" sz="1600" i="1">
                <a:sym typeface="Symbol" pitchFamily="18" charset="2"/>
              </a:rPr>
              <a:t>r </a:t>
            </a:r>
            <a:r>
              <a:rPr lang="en-US" sz="1600">
                <a:sym typeface="Symbol" pitchFamily="18" charset="2"/>
              </a:rPr>
              <a:t>)</a:t>
            </a:r>
            <a:r>
              <a:rPr lang="en-US" sz="1600"/>
              <a:t> x </a:t>
            </a:r>
            <a:r>
              <a:rPr lang="en-US" sz="1600" i="1"/>
              <a:t>s </a:t>
            </a:r>
            <a:r>
              <a:rPr lang="en-US" sz="1600"/>
              <a:t>) – </a:t>
            </a:r>
            <a:r>
              <a:rPr lang="en-US" sz="1600">
                <a:sym typeface="Symbol" pitchFamily="18" charset="2"/>
              </a:rPr>
              <a:t></a:t>
            </a:r>
            <a:r>
              <a:rPr lang="en-US" sz="2000" i="1" baseline="-25000">
                <a:sym typeface="Symbol" pitchFamily="18" charset="2"/>
              </a:rPr>
              <a:t>R-S,S</a:t>
            </a:r>
            <a:r>
              <a:rPr lang="en-US" sz="1600">
                <a:sym typeface="Symbol" pitchFamily="18" charset="2"/>
              </a:rPr>
              <a:t>(</a:t>
            </a:r>
            <a:r>
              <a:rPr lang="en-US" sz="1600" i="1">
                <a:sym typeface="Symbol" pitchFamily="18" charset="2"/>
              </a:rPr>
              <a:t>r</a:t>
            </a:r>
            <a:r>
              <a:rPr lang="en-US" sz="1600">
                <a:sym typeface="Symbol" pitchFamily="18" charset="2"/>
              </a:rPr>
              <a:t>) ) gives those tuples t in </a:t>
            </a:r>
            <a:br>
              <a:rPr lang="en-US" sz="1600">
                <a:sym typeface="Symbol" pitchFamily="18" charset="2"/>
              </a:rPr>
            </a:br>
            <a:br>
              <a:rPr lang="en-US" sz="1600">
                <a:sym typeface="Symbol" pitchFamily="18" charset="2"/>
              </a:rPr>
            </a:br>
            <a:r>
              <a:rPr lang="en-US" sz="1600">
                <a:sym typeface="Symbol" pitchFamily="18" charset="2"/>
              </a:rPr>
              <a:t> </a:t>
            </a:r>
            <a:r>
              <a:rPr lang="en-US" sz="2000" i="1" baseline="-25000">
                <a:sym typeface="Symbol" pitchFamily="18" charset="2"/>
              </a:rPr>
              <a:t>R-S</a:t>
            </a:r>
            <a:r>
              <a:rPr lang="en-US" sz="1600" i="1">
                <a:sym typeface="Symbol" pitchFamily="18" charset="2"/>
              </a:rPr>
              <a:t> </a:t>
            </a:r>
            <a:r>
              <a:rPr lang="en-US" sz="1600">
                <a:sym typeface="Symbol" pitchFamily="18" charset="2"/>
              </a:rPr>
              <a:t>(</a:t>
            </a:r>
            <a:r>
              <a:rPr lang="en-US" sz="1600" i="1">
                <a:sym typeface="Symbol" pitchFamily="18" charset="2"/>
              </a:rPr>
              <a:t>r </a:t>
            </a:r>
            <a:r>
              <a:rPr lang="en-US" sz="1600">
                <a:sym typeface="Symbol" pitchFamily="18" charset="2"/>
              </a:rPr>
              <a:t>)</a:t>
            </a:r>
            <a:r>
              <a:rPr lang="en-US" sz="1600"/>
              <a:t> such that for some tuple </a:t>
            </a:r>
            <a:r>
              <a:rPr lang="en-US" sz="1600" i="1"/>
              <a:t>u </a:t>
            </a:r>
            <a:r>
              <a:rPr lang="en-US" sz="1600">
                <a:sym typeface="Symbol" pitchFamily="18" charset="2"/>
              </a:rPr>
              <a:t> </a:t>
            </a:r>
            <a:r>
              <a:rPr lang="en-US" sz="1600" i="1">
                <a:sym typeface="Symbol" pitchFamily="18" charset="2"/>
              </a:rPr>
              <a:t>s, tu </a:t>
            </a:r>
            <a:r>
              <a:rPr lang="en-US" sz="1600">
                <a:sym typeface="Symbol" pitchFamily="18" charset="2"/>
              </a:rPr>
              <a:t> </a:t>
            </a:r>
            <a:r>
              <a:rPr lang="en-US" sz="1600" i="1">
                <a:sym typeface="Symbol" pitchFamily="18" charset="2"/>
              </a:rPr>
              <a:t>r</a:t>
            </a:r>
            <a:r>
              <a:rPr lang="en-US" sz="1600">
                <a:sym typeface="Symbol" pitchFamily="18" charset="2"/>
              </a:rPr>
              <a:t>.</a:t>
            </a:r>
          </a:p>
          <a:p>
            <a:pPr lvl="1">
              <a:tabLst>
                <a:tab pos="1092200" algn="l"/>
              </a:tabLst>
            </a:pP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Operation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09663"/>
            <a:ext cx="7204075" cy="4681537"/>
          </a:xfrm>
        </p:spPr>
        <p:txBody>
          <a:bodyPr/>
          <a:lstStyle/>
          <a:p>
            <a:r>
              <a:rPr lang="en-US" sz="1600"/>
              <a:t>The assignment operation (</a:t>
            </a:r>
            <a:r>
              <a:rPr lang="en-US" sz="1600">
                <a:sym typeface="Symbol" pitchFamily="18" charset="2"/>
              </a:rPr>
              <a:t>) provides a convenient way to express complex queries. </a:t>
            </a:r>
          </a:p>
          <a:p>
            <a:pPr marL="628650" lvl="1"/>
            <a:r>
              <a:rPr lang="en-US" sz="1600">
                <a:sym typeface="Symbol" pitchFamily="18" charset="2"/>
              </a:rPr>
              <a:t> Write query as a sequential program consisting of</a:t>
            </a:r>
          </a:p>
          <a:p>
            <a:pPr lvl="2"/>
            <a:r>
              <a:rPr lang="en-US" sz="1600">
                <a:sym typeface="Symbol" pitchFamily="18" charset="2"/>
              </a:rPr>
              <a:t>a series of assignments </a:t>
            </a:r>
          </a:p>
          <a:p>
            <a:pPr lvl="2"/>
            <a:r>
              <a:rPr lang="en-US" sz="1600">
                <a:sym typeface="Symbol" pitchFamily="18" charset="2"/>
              </a:rPr>
              <a:t>followed by an expression whose value is displayed as a result of the query.</a:t>
            </a:r>
          </a:p>
          <a:p>
            <a:pPr marL="628650" lvl="1"/>
            <a:r>
              <a:rPr lang="en-US" sz="1600">
                <a:sym typeface="Symbol" pitchFamily="18" charset="2"/>
              </a:rPr>
              <a:t>Assignment must always be made to a temporary relation variable.</a:t>
            </a:r>
          </a:p>
          <a:p>
            <a:r>
              <a:rPr lang="en-US" sz="1600">
                <a:sym typeface="Symbol" pitchFamily="18" charset="2"/>
              </a:rPr>
              <a:t>Example:  Write </a:t>
            </a:r>
            <a:r>
              <a:rPr lang="en-US" sz="1600" i="1">
                <a:sym typeface="Symbol" pitchFamily="18" charset="2"/>
              </a:rPr>
              <a:t>r</a:t>
            </a:r>
            <a:r>
              <a:rPr lang="en-US" sz="1600">
                <a:sym typeface="Symbol" pitchFamily="18" charset="2"/>
              </a:rPr>
              <a:t>  </a:t>
            </a:r>
            <a:r>
              <a:rPr lang="en-US" sz="1600" i="1">
                <a:sym typeface="Symbol" pitchFamily="18" charset="2"/>
              </a:rPr>
              <a:t>s</a:t>
            </a:r>
            <a:r>
              <a:rPr lang="en-US" sz="1600">
                <a:sym typeface="Symbol" pitchFamily="18" charset="2"/>
              </a:rPr>
              <a:t> as </a:t>
            </a:r>
          </a:p>
          <a:p>
            <a:pPr>
              <a:lnSpc>
                <a:spcPct val="130000"/>
              </a:lnSpc>
              <a:buFont typeface="Monotype Sorts" pitchFamily="2" charset="2"/>
              <a:buNone/>
            </a:pPr>
            <a:r>
              <a:rPr lang="en-US" sz="1600"/>
              <a:t>			</a:t>
            </a:r>
            <a:r>
              <a:rPr lang="en-US" sz="1600" i="1"/>
              <a:t>temp1</a:t>
            </a:r>
            <a:r>
              <a:rPr lang="en-US" sz="1600" baseline="30000"/>
              <a:t> </a:t>
            </a:r>
            <a:r>
              <a:rPr lang="en-US" sz="1600">
                <a:sym typeface="Symbol" pitchFamily="18" charset="2"/>
              </a:rPr>
              <a:t> </a:t>
            </a:r>
            <a:r>
              <a:rPr lang="en-US" sz="1600" i="1" baseline="-25000">
                <a:sym typeface="Symbol" pitchFamily="18" charset="2"/>
              </a:rPr>
              <a:t>R-S</a:t>
            </a:r>
            <a:r>
              <a:rPr lang="en-US" sz="1600">
                <a:sym typeface="Symbol" pitchFamily="18" charset="2"/>
              </a:rPr>
              <a:t> (</a:t>
            </a:r>
            <a:r>
              <a:rPr lang="en-US" sz="1600" i="1">
                <a:sym typeface="Symbol" pitchFamily="18" charset="2"/>
              </a:rPr>
              <a:t>r </a:t>
            </a:r>
            <a:r>
              <a:rPr lang="en-US" sz="1600">
                <a:sym typeface="Symbol" pitchFamily="18" charset="2"/>
              </a:rPr>
              <a:t>)</a:t>
            </a:r>
            <a:r>
              <a:rPr lang="en-US" sz="1600"/>
              <a:t> </a:t>
            </a:r>
            <a:br>
              <a:rPr lang="en-US" sz="1600"/>
            </a:br>
            <a:r>
              <a:rPr lang="en-US" sz="1600"/>
              <a:t>		</a:t>
            </a:r>
            <a:r>
              <a:rPr lang="en-US" sz="1600" i="1"/>
              <a:t>temp2</a:t>
            </a:r>
            <a:r>
              <a:rPr lang="en-US" sz="1600"/>
              <a:t> </a:t>
            </a:r>
            <a:r>
              <a:rPr lang="en-US" sz="1600">
                <a:sym typeface="Symbol" pitchFamily="18" charset="2"/>
              </a:rPr>
              <a:t> </a:t>
            </a:r>
            <a:r>
              <a:rPr lang="en-US" sz="1600" i="1" baseline="-25000">
                <a:sym typeface="Symbol" pitchFamily="18" charset="2"/>
              </a:rPr>
              <a:t>R-S</a:t>
            </a:r>
            <a:r>
              <a:rPr lang="en-US" sz="1600">
                <a:sym typeface="Symbol" pitchFamily="18" charset="2"/>
              </a:rPr>
              <a:t> ((</a:t>
            </a:r>
            <a:r>
              <a:rPr lang="en-US" sz="1600" i="1">
                <a:sym typeface="Symbol" pitchFamily="18" charset="2"/>
              </a:rPr>
              <a:t>temp1</a:t>
            </a:r>
            <a:r>
              <a:rPr lang="en-US" sz="1600">
                <a:sym typeface="Symbol" pitchFamily="18" charset="2"/>
              </a:rPr>
              <a:t> x </a:t>
            </a:r>
            <a:r>
              <a:rPr lang="en-US" sz="1600" i="1">
                <a:sym typeface="Symbol" pitchFamily="18" charset="2"/>
              </a:rPr>
              <a:t>s </a:t>
            </a:r>
            <a:r>
              <a:rPr lang="en-US" sz="1600">
                <a:sym typeface="Symbol" pitchFamily="18" charset="2"/>
              </a:rPr>
              <a:t>) – </a:t>
            </a:r>
            <a:r>
              <a:rPr lang="en-US" sz="1600" i="1" baseline="-25000">
                <a:sym typeface="Symbol" pitchFamily="18" charset="2"/>
              </a:rPr>
              <a:t>R-S,S </a:t>
            </a:r>
            <a:r>
              <a:rPr lang="en-US" sz="1600">
                <a:sym typeface="Symbol" pitchFamily="18" charset="2"/>
              </a:rPr>
              <a:t>(</a:t>
            </a:r>
            <a:r>
              <a:rPr lang="en-US" sz="1600" i="1">
                <a:sym typeface="Symbol" pitchFamily="18" charset="2"/>
              </a:rPr>
              <a:t>r </a:t>
            </a:r>
            <a:r>
              <a:rPr lang="en-US" sz="1600">
                <a:sym typeface="Symbol" pitchFamily="18" charset="2"/>
              </a:rPr>
              <a:t>))</a:t>
            </a:r>
            <a:br>
              <a:rPr lang="en-US" sz="1600">
                <a:sym typeface="Symbol" pitchFamily="18" charset="2"/>
              </a:rPr>
            </a:br>
            <a:r>
              <a:rPr lang="en-US" sz="1600">
                <a:sym typeface="Symbol" pitchFamily="18" charset="2"/>
              </a:rPr>
              <a:t>		</a:t>
            </a:r>
            <a:r>
              <a:rPr lang="en-US" sz="1600" i="1">
                <a:sym typeface="Symbol" pitchFamily="18" charset="2"/>
              </a:rPr>
              <a:t>result</a:t>
            </a:r>
            <a:r>
              <a:rPr lang="en-US" sz="1600">
                <a:sym typeface="Symbol" pitchFamily="18" charset="2"/>
              </a:rPr>
              <a:t> = </a:t>
            </a:r>
            <a:r>
              <a:rPr lang="en-US" sz="1600" i="1">
                <a:sym typeface="Symbol" pitchFamily="18" charset="2"/>
              </a:rPr>
              <a:t>temp1</a:t>
            </a:r>
            <a:r>
              <a:rPr lang="en-US" sz="1600">
                <a:sym typeface="Symbol" pitchFamily="18" charset="2"/>
              </a:rPr>
              <a:t> –</a:t>
            </a:r>
            <a:r>
              <a:rPr lang="en-US" sz="1600" i="1">
                <a:sym typeface="Symbol" pitchFamily="18" charset="2"/>
              </a:rPr>
              <a:t> temp2</a:t>
            </a:r>
            <a:endParaRPr lang="en-US" sz="1600">
              <a:sym typeface="Symbol" pitchFamily="18" charset="2"/>
            </a:endParaRPr>
          </a:p>
          <a:p>
            <a:pPr marL="628650" lvl="1">
              <a:lnSpc>
                <a:spcPct val="130000"/>
              </a:lnSpc>
            </a:pPr>
            <a:r>
              <a:rPr lang="en-US" sz="1600">
                <a:sym typeface="Symbol" pitchFamily="18" charset="2"/>
              </a:rPr>
              <a:t>The result to the right of the  is assigned to the relation variable on the left of the .</a:t>
            </a:r>
          </a:p>
          <a:p>
            <a:pPr marL="628650" lvl="1">
              <a:lnSpc>
                <a:spcPct val="130000"/>
              </a:lnSpc>
            </a:pPr>
            <a:r>
              <a:rPr lang="en-US" sz="1600">
                <a:sym typeface="Symbol" pitchFamily="18" charset="2"/>
              </a:rPr>
              <a:t>May use variable in subsequent expressions.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0" y="114300"/>
            <a:ext cx="6781800" cy="609600"/>
          </a:xfrm>
        </p:spPr>
        <p:txBody>
          <a:bodyPr>
            <a:normAutofit fontScale="90000"/>
          </a:bodyPr>
          <a:lstStyle/>
          <a:p>
            <a:r>
              <a:rPr lang="en-US"/>
              <a:t>Bank Example Queries</a:t>
            </a:r>
          </a:p>
        </p:txBody>
      </p:sp>
      <p:sp>
        <p:nvSpPr>
          <p:cNvPr id="214019" name="Text Box 3"/>
          <p:cNvSpPr txBox="1">
            <a:spLocks noChangeArrowheads="1"/>
          </p:cNvSpPr>
          <p:nvPr/>
        </p:nvSpPr>
        <p:spPr bwMode="auto">
          <a:xfrm>
            <a:off x="798513" y="1077913"/>
            <a:ext cx="75009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92100" indent="-2921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>
                <a:sym typeface="Symbol" pitchFamily="18" charset="2"/>
              </a:rPr>
              <a:t>Find the names of all customers who have a loan and an account at bank.</a:t>
            </a:r>
          </a:p>
        </p:txBody>
      </p:sp>
      <p:sp>
        <p:nvSpPr>
          <p:cNvPr id="214020" name="Text Box 4"/>
          <p:cNvSpPr txBox="1">
            <a:spLocks noChangeArrowheads="1"/>
          </p:cNvSpPr>
          <p:nvPr/>
        </p:nvSpPr>
        <p:spPr bwMode="auto">
          <a:xfrm flipV="1">
            <a:off x="4352925" y="1816100"/>
            <a:ext cx="438150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ctr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endParaRPr kumimoji="1" lang="en-US" sz="2000">
              <a:sym typeface="Symbol" pitchFamily="18" charset="2"/>
            </a:endParaRPr>
          </a:p>
          <a:p>
            <a:pPr algn="ctr"/>
            <a:endParaRPr lang="en-US" sz="1800"/>
          </a:p>
        </p:txBody>
      </p:sp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762000" y="1905000"/>
            <a:ext cx="75692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kumimoji="1" lang="en-US" sz="2000">
                <a:sym typeface="Symbol" pitchFamily="18" charset="2"/>
              </a:rPr>
              <a:t></a:t>
            </a:r>
            <a:r>
              <a:rPr kumimoji="1" lang="en-US" sz="2400" i="1" baseline="-25000">
                <a:sym typeface="Symbol" pitchFamily="18" charset="2"/>
              </a:rPr>
              <a:t>customer_name</a:t>
            </a:r>
            <a:r>
              <a:rPr kumimoji="1" lang="en-US" sz="2000">
                <a:sym typeface="Symbol" pitchFamily="18" charset="2"/>
              </a:rPr>
              <a:t> (</a:t>
            </a:r>
            <a:r>
              <a:rPr kumimoji="1" lang="en-US" sz="2000" i="1">
                <a:sym typeface="Symbol" pitchFamily="18" charset="2"/>
              </a:rPr>
              <a:t>borrower</a:t>
            </a:r>
            <a:r>
              <a:rPr kumimoji="1" lang="en-US" sz="2000">
                <a:sym typeface="Symbol" pitchFamily="18" charset="2"/>
              </a:rPr>
              <a:t>)  </a:t>
            </a:r>
            <a:r>
              <a:rPr kumimoji="1" lang="en-US" sz="2400" i="1" baseline="-25000">
                <a:sym typeface="Symbol" pitchFamily="18" charset="2"/>
              </a:rPr>
              <a:t>customer_name</a:t>
            </a:r>
            <a:r>
              <a:rPr kumimoji="1" lang="en-US" sz="2000">
                <a:sym typeface="Symbol" pitchFamily="18" charset="2"/>
              </a:rPr>
              <a:t> (</a:t>
            </a:r>
            <a:r>
              <a:rPr kumimoji="1" lang="en-US" sz="2000" i="1">
                <a:sym typeface="Symbol" pitchFamily="18" charset="2"/>
              </a:rPr>
              <a:t>depositor</a:t>
            </a:r>
            <a:r>
              <a:rPr kumimoji="1" lang="en-US" sz="2000">
                <a:sym typeface="Symbol" pitchFamily="18" charset="2"/>
              </a:rPr>
              <a:t>)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endParaRPr lang="en-US" sz="1800"/>
          </a:p>
        </p:txBody>
      </p:sp>
      <p:sp>
        <p:nvSpPr>
          <p:cNvPr id="21402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98513" y="2895600"/>
            <a:ext cx="7848600" cy="1003300"/>
          </a:xfrm>
          <a:noFill/>
          <a:ln/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/>
              <a:t>Find the name of all customers who have a loan at the bank and the loan amount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479550" y="4089400"/>
            <a:ext cx="7486650" cy="457200"/>
            <a:chOff x="494" y="1325"/>
            <a:chExt cx="4716" cy="288"/>
          </a:xfrm>
        </p:grpSpPr>
        <p:sp>
          <p:nvSpPr>
            <p:cNvPr id="214024" name="AutoShape 8"/>
            <p:cNvSpPr>
              <a:spLocks noChangeArrowheads="1"/>
            </p:cNvSpPr>
            <p:nvPr/>
          </p:nvSpPr>
          <p:spPr bwMode="auto">
            <a:xfrm rot="-5400000">
              <a:off x="3826" y="1479"/>
              <a:ext cx="94" cy="110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025" name="Text Box 9"/>
            <p:cNvSpPr txBox="1">
              <a:spLocks noChangeArrowheads="1"/>
            </p:cNvSpPr>
            <p:nvPr/>
          </p:nvSpPr>
          <p:spPr bwMode="auto">
            <a:xfrm>
              <a:off x="494" y="1325"/>
              <a:ext cx="47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endParaRPr lang="en-US" sz="2000"/>
            </a:p>
          </p:txBody>
        </p:sp>
      </p:grpSp>
      <p:graphicFrame>
        <p:nvGraphicFramePr>
          <p:cNvPr id="214026" name="Object 10"/>
          <p:cNvGraphicFramePr>
            <a:graphicFrameLocks noChangeAspect="1"/>
          </p:cNvGraphicFramePr>
          <p:nvPr/>
        </p:nvGraphicFramePr>
        <p:xfrm>
          <a:off x="1143000" y="4038600"/>
          <a:ext cx="679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94280" imgH="406080" progId="Equation.3">
                  <p:embed/>
                </p:oleObj>
              </mc:Choice>
              <mc:Fallback>
                <p:oleObj name="Equation" r:id="rId2" imgW="6794280" imgH="4060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038600"/>
                        <a:ext cx="6794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autoUpdateAnimBg="0"/>
      <p:bldP spid="214020" grpId="0" autoUpdateAnimBg="0"/>
      <p:bldP spid="214021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838200" y="3276600"/>
            <a:ext cx="7054850" cy="1606550"/>
            <a:chOff x="566" y="2788"/>
            <a:chExt cx="4444" cy="1012"/>
          </a:xfrm>
        </p:grpSpPr>
        <p:sp>
          <p:nvSpPr>
            <p:cNvPr id="57350" name="AutoShape 6"/>
            <p:cNvSpPr>
              <a:spLocks noChangeArrowheads="1"/>
            </p:cNvSpPr>
            <p:nvPr/>
          </p:nvSpPr>
          <p:spPr bwMode="auto">
            <a:xfrm rot="16200000" flipV="1">
              <a:off x="3641" y="3157"/>
              <a:ext cx="124" cy="96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6" name="Text Box 12"/>
            <p:cNvSpPr txBox="1">
              <a:spLocks noChangeArrowheads="1"/>
            </p:cNvSpPr>
            <p:nvPr/>
          </p:nvSpPr>
          <p:spPr bwMode="auto">
            <a:xfrm>
              <a:off x="566" y="2788"/>
              <a:ext cx="4444" cy="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736600" lvl="1" indent="-279400">
                <a:lnSpc>
                  <a:spcPct val="120000"/>
                </a:lnSpc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</a:pPr>
              <a:r>
                <a:rPr kumimoji="1" lang="en-US" sz="1800"/>
                <a:t>Query 2</a:t>
              </a:r>
            </a:p>
            <a:p>
              <a:pPr marL="736600" lvl="1" indent="-279400">
                <a:lnSpc>
                  <a:spcPct val="120000"/>
                </a:lnSpc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None/>
              </a:pPr>
              <a:r>
                <a:rPr kumimoji="1" lang="en-US" sz="1800"/>
                <a:t>	 </a:t>
              </a:r>
              <a:r>
                <a:rPr kumimoji="1" lang="en-US" sz="1800">
                  <a:sym typeface="Symbol" pitchFamily="18" charset="2"/>
                </a:rPr>
                <a:t></a:t>
              </a:r>
              <a:r>
                <a:rPr kumimoji="1" lang="en-US" sz="2300" i="1" baseline="-25000"/>
                <a:t>customer_name, branch_name</a:t>
              </a:r>
              <a:r>
                <a:rPr kumimoji="1" lang="en-US" sz="1800" baseline="-25000"/>
                <a:t> </a:t>
              </a:r>
              <a:r>
                <a:rPr kumimoji="1" lang="en-US" sz="1800"/>
                <a:t>(</a:t>
              </a:r>
              <a:r>
                <a:rPr kumimoji="1" lang="en-US" sz="1800" i="1">
                  <a:sym typeface="Symbol" pitchFamily="18" charset="2"/>
                </a:rPr>
                <a:t>depositor</a:t>
              </a:r>
              <a:r>
                <a:rPr kumimoji="1" lang="en-US" sz="1800">
                  <a:sym typeface="Symbol" pitchFamily="18" charset="2"/>
                </a:rPr>
                <a:t>      </a:t>
              </a:r>
              <a:r>
                <a:rPr kumimoji="1" lang="en-US" sz="1800" i="1">
                  <a:sym typeface="Symbol" pitchFamily="18" charset="2"/>
                </a:rPr>
                <a:t>account</a:t>
              </a:r>
              <a:r>
                <a:rPr kumimoji="1" lang="en-US" sz="1800">
                  <a:sym typeface="Symbol" pitchFamily="18" charset="2"/>
                </a:rPr>
                <a:t>)</a:t>
              </a:r>
              <a:br>
                <a:rPr kumimoji="1" lang="en-US" sz="1800">
                  <a:sym typeface="Symbol" pitchFamily="18" charset="2"/>
                </a:rPr>
              </a:br>
              <a:r>
                <a:rPr kumimoji="1" lang="en-US" sz="1800">
                  <a:sym typeface="Symbol" pitchFamily="18" charset="2"/>
                </a:rPr>
                <a:t>	         </a:t>
              </a:r>
              <a:r>
                <a:rPr kumimoji="1" lang="en-US" sz="1800" i="1">
                  <a:sym typeface="Symbol" pitchFamily="18" charset="2"/>
                </a:rPr>
                <a:t></a:t>
              </a:r>
              <a:r>
                <a:rPr kumimoji="1" lang="en-US" sz="2200" i="1" baseline="-25000">
                  <a:sym typeface="Symbol" pitchFamily="18" charset="2"/>
                </a:rPr>
                <a:t>temp(branch_name</a:t>
              </a:r>
              <a:r>
                <a:rPr kumimoji="1" lang="en-US" sz="1800" i="1" baseline="-25000">
                  <a:sym typeface="Symbol" pitchFamily="18" charset="2"/>
                </a:rPr>
                <a:t>)</a:t>
              </a:r>
              <a:r>
                <a:rPr kumimoji="1" lang="en-US" sz="1800" baseline="-25000">
                  <a:sym typeface="Symbol" pitchFamily="18" charset="2"/>
                </a:rPr>
                <a:t> </a:t>
              </a:r>
              <a:r>
                <a:rPr kumimoji="1" lang="en-US" sz="1800">
                  <a:sym typeface="Symbol" pitchFamily="18" charset="2"/>
                </a:rPr>
                <a:t>({(</a:t>
              </a:r>
              <a:r>
                <a:rPr kumimoji="1" lang="en-US" sz="1800" i="1">
                  <a:sym typeface="Symbol" pitchFamily="18" charset="2"/>
                </a:rPr>
                <a:t>“Downtown” </a:t>
              </a:r>
              <a:r>
                <a:rPr kumimoji="1" lang="en-US" sz="1800">
                  <a:sym typeface="Symbol" pitchFamily="18" charset="2"/>
                </a:rPr>
                <a:t>)</a:t>
              </a:r>
              <a:r>
                <a:rPr kumimoji="1" lang="en-US" sz="1800" i="1">
                  <a:sym typeface="Symbol" pitchFamily="18" charset="2"/>
                </a:rPr>
                <a:t>, </a:t>
              </a:r>
              <a:r>
                <a:rPr kumimoji="1" lang="en-US" sz="1800">
                  <a:sym typeface="Symbol" pitchFamily="18" charset="2"/>
                </a:rPr>
                <a:t>(</a:t>
              </a:r>
              <a:r>
                <a:rPr kumimoji="1" lang="en-US" sz="1800" i="1">
                  <a:sym typeface="Symbol" pitchFamily="18" charset="2"/>
                </a:rPr>
                <a:t>“Uptown” </a:t>
              </a:r>
              <a:r>
                <a:rPr kumimoji="1" lang="en-US" sz="1800">
                  <a:sym typeface="Symbol" pitchFamily="18" charset="2"/>
                </a:rPr>
                <a:t>)})</a:t>
              </a:r>
            </a:p>
            <a:p>
              <a:pPr marL="736600" lvl="1" indent="-279400">
                <a:lnSpc>
                  <a:spcPct val="120000"/>
                </a:lnSpc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None/>
              </a:pPr>
              <a:r>
                <a:rPr kumimoji="1" lang="en-US" sz="1800">
                  <a:sym typeface="Symbol" pitchFamily="18" charset="2"/>
                </a:rPr>
                <a:t>Note that Query 2 uses a constant relation.</a:t>
              </a:r>
            </a:p>
          </p:txBody>
        </p:sp>
      </p:grp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5088" y="117475"/>
            <a:ext cx="7510462" cy="609600"/>
          </a:xfrm>
        </p:spPr>
        <p:txBody>
          <a:bodyPr>
            <a:normAutofit fontScale="90000"/>
          </a:bodyPr>
          <a:lstStyle/>
          <a:p>
            <a:r>
              <a:rPr lang="en-US"/>
              <a:t>Bank Example Queries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661275" cy="752475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Find all customers who have an account from at least the “Downtown” and the Uptown” branches.</a:t>
            </a:r>
          </a:p>
        </p:txBody>
      </p:sp>
      <p:sp>
        <p:nvSpPr>
          <p:cNvPr id="57348" name="AutoShape 4"/>
          <p:cNvSpPr>
            <a:spLocks noChangeArrowheads="1"/>
          </p:cNvSpPr>
          <p:nvPr/>
        </p:nvSpPr>
        <p:spPr bwMode="auto">
          <a:xfrm rot="16200000" flipV="1">
            <a:off x="6873082" y="2194718"/>
            <a:ext cx="152400" cy="182563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609600" y="1676400"/>
            <a:ext cx="8077200" cy="140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692150" lvl="1" indent="-2349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sz="1800"/>
              <a:t>Query 1</a:t>
            </a:r>
          </a:p>
          <a:p>
            <a:pPr lvl="2">
              <a:lnSpc>
                <a:spcPct val="120000"/>
              </a:lnSpc>
              <a:spcBef>
                <a:spcPct val="35000"/>
              </a:spcBef>
              <a:buClr>
                <a:srgbClr val="000099"/>
              </a:buClr>
              <a:buSzPct val="105000"/>
              <a:buFont typeface="Wingdings 3" pitchFamily="18" charset="2"/>
              <a:buNone/>
            </a:pPr>
            <a:r>
              <a:rPr kumimoji="1" lang="en-US" sz="1800">
                <a:sym typeface="Symbol" pitchFamily="18" charset="2"/>
              </a:rPr>
              <a:t></a:t>
            </a:r>
            <a:r>
              <a:rPr kumimoji="1" lang="en-US" sz="2200" i="1" baseline="-25000"/>
              <a:t>customer_name </a:t>
            </a:r>
            <a:r>
              <a:rPr kumimoji="1" lang="en-US" sz="1800"/>
              <a:t>(</a:t>
            </a:r>
            <a:r>
              <a:rPr kumimoji="1" lang="en-US" sz="2200">
                <a:sym typeface="Symbol" pitchFamily="18" charset="2"/>
              </a:rPr>
              <a:t></a:t>
            </a:r>
            <a:r>
              <a:rPr kumimoji="1" lang="en-US" sz="2100" i="1" baseline="-25000">
                <a:sym typeface="Symbol" pitchFamily="18" charset="2"/>
              </a:rPr>
              <a:t>branch_name </a:t>
            </a:r>
            <a:r>
              <a:rPr kumimoji="1" lang="en-US" sz="2100" baseline="-25000">
                <a:sym typeface="Symbol" pitchFamily="18" charset="2"/>
              </a:rPr>
              <a:t>= “Downtown</a:t>
            </a:r>
            <a:r>
              <a:rPr kumimoji="1" lang="en-US" sz="1800" baseline="-25000">
                <a:sym typeface="Symbol" pitchFamily="18" charset="2"/>
              </a:rPr>
              <a:t>” </a:t>
            </a:r>
            <a:r>
              <a:rPr kumimoji="1" lang="en-US" sz="1800">
                <a:sym typeface="Symbol" pitchFamily="18" charset="2"/>
              </a:rPr>
              <a:t>(</a:t>
            </a:r>
            <a:r>
              <a:rPr kumimoji="1" lang="en-US" sz="1800" i="1">
                <a:sym typeface="Symbol" pitchFamily="18" charset="2"/>
              </a:rPr>
              <a:t>depositor</a:t>
            </a:r>
            <a:r>
              <a:rPr kumimoji="1" lang="en-US" sz="1800">
                <a:sym typeface="Symbol" pitchFamily="18" charset="2"/>
              </a:rPr>
              <a:t>      </a:t>
            </a:r>
            <a:r>
              <a:rPr kumimoji="1" lang="en-US" sz="1800" i="1">
                <a:sym typeface="Symbol" pitchFamily="18" charset="2"/>
              </a:rPr>
              <a:t>account </a:t>
            </a:r>
            <a:r>
              <a:rPr kumimoji="1" lang="en-US" sz="1800">
                <a:sym typeface="Symbol" pitchFamily="18" charset="2"/>
              </a:rPr>
              <a:t>)) </a:t>
            </a:r>
          </a:p>
          <a:p>
            <a:pPr lvl="2">
              <a:lnSpc>
                <a:spcPct val="120000"/>
              </a:lnSpc>
              <a:spcBef>
                <a:spcPct val="35000"/>
              </a:spcBef>
              <a:buClr>
                <a:srgbClr val="000099"/>
              </a:buClr>
              <a:buSzPct val="105000"/>
              <a:buFont typeface="Wingdings 3" pitchFamily="18" charset="2"/>
              <a:buNone/>
            </a:pPr>
            <a:r>
              <a:rPr kumimoji="1" lang="en-US" sz="1800">
                <a:sym typeface="Symbol" pitchFamily="18" charset="2"/>
              </a:rPr>
              <a:t>        </a:t>
            </a:r>
            <a:r>
              <a:rPr kumimoji="1" lang="en-US" sz="2100" i="1" baseline="-25000"/>
              <a:t>customer_name </a:t>
            </a:r>
            <a:r>
              <a:rPr kumimoji="1" lang="en-US" sz="1800"/>
              <a:t>(</a:t>
            </a:r>
            <a:r>
              <a:rPr kumimoji="1" lang="en-US" sz="2200">
                <a:sym typeface="Symbol" pitchFamily="18" charset="2"/>
              </a:rPr>
              <a:t></a:t>
            </a:r>
            <a:r>
              <a:rPr kumimoji="1" lang="en-US" sz="2100" i="1" baseline="-25000">
                <a:sym typeface="Symbol" pitchFamily="18" charset="2"/>
              </a:rPr>
              <a:t>branch_name </a:t>
            </a:r>
            <a:r>
              <a:rPr kumimoji="1" lang="en-US" sz="2100" baseline="-25000">
                <a:sym typeface="Symbol" pitchFamily="18" charset="2"/>
              </a:rPr>
              <a:t>= “Uptown</a:t>
            </a:r>
            <a:r>
              <a:rPr kumimoji="1" lang="en-US" sz="1800" baseline="-25000">
                <a:sym typeface="Symbol" pitchFamily="18" charset="2"/>
              </a:rPr>
              <a:t>” </a:t>
            </a:r>
            <a:r>
              <a:rPr kumimoji="1" lang="en-US" sz="1800">
                <a:sym typeface="Symbol" pitchFamily="18" charset="2"/>
              </a:rPr>
              <a:t>(</a:t>
            </a:r>
            <a:r>
              <a:rPr kumimoji="1" lang="en-US" sz="1800" i="1">
                <a:sym typeface="Symbol" pitchFamily="18" charset="2"/>
              </a:rPr>
              <a:t>depositor</a:t>
            </a:r>
            <a:r>
              <a:rPr kumimoji="1" lang="en-US" sz="1800">
                <a:sym typeface="Symbol" pitchFamily="18" charset="2"/>
              </a:rPr>
              <a:t>     </a:t>
            </a:r>
            <a:r>
              <a:rPr kumimoji="1" lang="en-US" sz="1800" i="1">
                <a:sym typeface="Symbol" pitchFamily="18" charset="2"/>
              </a:rPr>
              <a:t>account</a:t>
            </a:r>
            <a:r>
              <a:rPr kumimoji="1" lang="en-US" sz="1800">
                <a:sym typeface="Symbol" pitchFamily="18" charset="2"/>
              </a:rPr>
              <a:t>))</a:t>
            </a:r>
            <a:endParaRPr lang="en-US" sz="1800"/>
          </a:p>
        </p:txBody>
      </p:sp>
      <p:sp>
        <p:nvSpPr>
          <p:cNvPr id="57364" name="AutoShape 20"/>
          <p:cNvSpPr>
            <a:spLocks noChangeArrowheads="1"/>
          </p:cNvSpPr>
          <p:nvPr/>
        </p:nvSpPr>
        <p:spPr bwMode="auto">
          <a:xfrm rot="16200000" flipV="1">
            <a:off x="7026275" y="2727325"/>
            <a:ext cx="152400" cy="18415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4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10033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/>
              <a:t>Find all customers who have an account at all branches located in Brooklyn city.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Queries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50900" y="1824038"/>
            <a:ext cx="7486650" cy="968375"/>
            <a:chOff x="494" y="1325"/>
            <a:chExt cx="4716" cy="610"/>
          </a:xfrm>
        </p:grpSpPr>
        <p:sp>
          <p:nvSpPr>
            <p:cNvPr id="58372" name="AutoShape 4"/>
            <p:cNvSpPr>
              <a:spLocks noChangeArrowheads="1"/>
            </p:cNvSpPr>
            <p:nvPr/>
          </p:nvSpPr>
          <p:spPr bwMode="auto">
            <a:xfrm rot="-5400000">
              <a:off x="3826" y="1479"/>
              <a:ext cx="94" cy="110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78" name="Text Box 10"/>
            <p:cNvSpPr txBox="1">
              <a:spLocks noChangeArrowheads="1"/>
            </p:cNvSpPr>
            <p:nvPr/>
          </p:nvSpPr>
          <p:spPr bwMode="auto">
            <a:xfrm>
              <a:off x="494" y="1325"/>
              <a:ext cx="4716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2000">
                  <a:sym typeface="Symbol" pitchFamily="18" charset="2"/>
                </a:rPr>
                <a:t>	</a:t>
              </a:r>
              <a:r>
                <a:rPr kumimoji="1" lang="en-US" sz="2400">
                  <a:sym typeface="Symbol" pitchFamily="18" charset="2"/>
                </a:rPr>
                <a:t></a:t>
              </a:r>
              <a:r>
                <a:rPr kumimoji="1" lang="en-US" sz="2400" i="1" baseline="-25000"/>
                <a:t>customer_name, branch_name</a:t>
              </a:r>
              <a:r>
                <a:rPr kumimoji="1" lang="en-US" sz="2400" baseline="-25000"/>
                <a:t> </a:t>
              </a:r>
              <a:r>
                <a:rPr kumimoji="1" lang="en-US" sz="2000"/>
                <a:t>(</a:t>
              </a:r>
              <a:r>
                <a:rPr kumimoji="1" lang="en-US" sz="2000" i="1">
                  <a:sym typeface="Symbol" pitchFamily="18" charset="2"/>
                </a:rPr>
                <a:t>depositor</a:t>
              </a:r>
              <a:r>
                <a:rPr kumimoji="1" lang="en-US" sz="2000">
                  <a:sym typeface="Symbol" pitchFamily="18" charset="2"/>
                </a:rPr>
                <a:t>     </a:t>
              </a:r>
              <a:r>
                <a:rPr kumimoji="1" lang="en-US" sz="2000" i="1">
                  <a:sym typeface="Symbol" pitchFamily="18" charset="2"/>
                </a:rPr>
                <a:t>account</a:t>
              </a:r>
              <a:r>
                <a:rPr kumimoji="1" lang="en-US" sz="2000">
                  <a:sym typeface="Symbol" pitchFamily="18" charset="2"/>
                </a:rPr>
                <a:t>)</a:t>
              </a:r>
              <a:br>
                <a:rPr kumimoji="1" lang="en-US" sz="2000">
                  <a:sym typeface="Symbol" pitchFamily="18" charset="2"/>
                </a:rPr>
              </a:br>
              <a:r>
                <a:rPr kumimoji="1" lang="en-US" sz="2400">
                  <a:sym typeface="Symbol" pitchFamily="18" charset="2"/>
                </a:rPr>
                <a:t>	 </a:t>
              </a:r>
              <a:r>
                <a:rPr kumimoji="1" lang="en-US" sz="2400" i="1" baseline="-25000">
                  <a:sym typeface="Symbol" pitchFamily="18" charset="2"/>
                </a:rPr>
                <a:t>branch_name </a:t>
              </a:r>
              <a:r>
                <a:rPr kumimoji="1" lang="en-US" sz="2400">
                  <a:sym typeface="Symbol" pitchFamily="18" charset="2"/>
                </a:rPr>
                <a:t>(</a:t>
              </a:r>
              <a:r>
                <a:rPr kumimoji="1" lang="en-US" sz="2400" i="1" baseline="-25000">
                  <a:sym typeface="Symbol" pitchFamily="18" charset="2"/>
                </a:rPr>
                <a:t>branch_city</a:t>
              </a:r>
              <a:r>
                <a:rPr kumimoji="1" lang="en-US" sz="2400" baseline="-25000">
                  <a:sym typeface="Symbol" pitchFamily="18" charset="2"/>
                </a:rPr>
                <a:t> = “Brooklyn” </a:t>
              </a:r>
              <a:r>
                <a:rPr kumimoji="1" lang="en-US" sz="2000">
                  <a:sym typeface="Symbol" pitchFamily="18" charset="2"/>
                </a:rPr>
                <a:t>(</a:t>
              </a:r>
              <a:r>
                <a:rPr kumimoji="1" lang="en-US" sz="2000" i="1">
                  <a:sym typeface="Symbol" pitchFamily="18" charset="2"/>
                </a:rPr>
                <a:t>branch</a:t>
              </a:r>
              <a:r>
                <a:rPr kumimoji="1" lang="en-US" sz="2000">
                  <a:sym typeface="Symbol" pitchFamily="18" charset="2"/>
                </a:rPr>
                <a:t>))</a:t>
              </a:r>
              <a:endParaRPr lang="en-US" sz="20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Levels of Abstraction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77913"/>
            <a:ext cx="7848600" cy="4876800"/>
          </a:xfrm>
        </p:spPr>
        <p:txBody>
          <a:bodyPr/>
          <a:lstStyle/>
          <a:p>
            <a:pPr>
              <a:tabLst>
                <a:tab pos="1820863" algn="l"/>
                <a:tab pos="3659188" algn="l"/>
                <a:tab pos="3943350" algn="l"/>
              </a:tabLst>
            </a:pPr>
            <a:r>
              <a:rPr lang="en-US" sz="2000" b="1" dirty="0">
                <a:solidFill>
                  <a:srgbClr val="000099"/>
                </a:solidFill>
              </a:rPr>
              <a:t>Physical level:</a:t>
            </a:r>
            <a:r>
              <a:rPr lang="en-US" sz="2000" dirty="0"/>
              <a:t> describes how a record (e.g., customer) is stored.</a:t>
            </a:r>
          </a:p>
          <a:p>
            <a:pPr>
              <a:tabLst>
                <a:tab pos="1820863" algn="l"/>
                <a:tab pos="3659188" algn="l"/>
                <a:tab pos="3943350" algn="l"/>
              </a:tabLst>
            </a:pPr>
            <a:r>
              <a:rPr lang="en-US" sz="2000" b="1" dirty="0">
                <a:solidFill>
                  <a:srgbClr val="000099"/>
                </a:solidFill>
              </a:rPr>
              <a:t>Logical level:</a:t>
            </a:r>
            <a:r>
              <a:rPr lang="en-US" sz="2000" dirty="0"/>
              <a:t> describes data stored in database, and the relationships among the data.</a:t>
            </a:r>
          </a:p>
          <a:p>
            <a:pPr lvl="1">
              <a:buFont typeface="Monotype Sorts" charset="2"/>
              <a:buNone/>
              <a:tabLst>
                <a:tab pos="1820863" algn="l"/>
                <a:tab pos="3659188" algn="l"/>
                <a:tab pos="3943350" algn="l"/>
              </a:tabLst>
            </a:pPr>
            <a:r>
              <a:rPr lang="en-US" sz="2000" b="1" dirty="0">
                <a:ea typeface="ＭＳ Ｐゴシック" pitchFamily="34" charset="-128"/>
              </a:rPr>
              <a:t>	type</a:t>
            </a:r>
            <a:r>
              <a:rPr lang="en-US" sz="2000" dirty="0">
                <a:ea typeface="ＭＳ Ｐゴシック" pitchFamily="34" charset="-128"/>
              </a:rPr>
              <a:t> </a:t>
            </a:r>
            <a:r>
              <a:rPr lang="en-US" sz="2000" i="1" dirty="0">
                <a:ea typeface="ＭＳ Ｐゴシック" pitchFamily="34" charset="-128"/>
              </a:rPr>
              <a:t>instructor</a:t>
            </a:r>
            <a:r>
              <a:rPr lang="en-US" sz="2000" dirty="0">
                <a:ea typeface="ＭＳ Ｐゴシック" pitchFamily="34" charset="-128"/>
              </a:rPr>
              <a:t> = </a:t>
            </a:r>
            <a:r>
              <a:rPr lang="en-US" sz="2000" b="1" dirty="0">
                <a:ea typeface="ＭＳ Ｐゴシック" pitchFamily="34" charset="-128"/>
              </a:rPr>
              <a:t>record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buFontTx/>
              <a:buNone/>
              <a:tabLst>
                <a:tab pos="1820863" algn="l"/>
                <a:tab pos="3659188" algn="l"/>
                <a:tab pos="3943350" algn="l"/>
              </a:tabLst>
            </a:pPr>
            <a:r>
              <a:rPr lang="en-US" sz="2000" dirty="0">
                <a:ea typeface="ＭＳ Ｐゴシック" pitchFamily="34" charset="-128"/>
              </a:rPr>
              <a:t>		</a:t>
            </a:r>
            <a:r>
              <a:rPr lang="en-US" sz="2000" i="1" dirty="0">
                <a:ea typeface="ＭＳ Ｐゴシック" pitchFamily="34" charset="-128"/>
              </a:rPr>
              <a:t>ID</a:t>
            </a:r>
            <a:r>
              <a:rPr lang="en-US" sz="2000" dirty="0">
                <a:ea typeface="ＭＳ Ｐゴシック" pitchFamily="34" charset="-128"/>
              </a:rPr>
              <a:t> : string; </a:t>
            </a:r>
            <a:br>
              <a:rPr lang="en-US" sz="2000" dirty="0">
                <a:ea typeface="ＭＳ Ｐゴシック" pitchFamily="34" charset="-128"/>
              </a:rPr>
            </a:br>
            <a:r>
              <a:rPr lang="en-US" sz="2000" dirty="0">
                <a:ea typeface="ＭＳ Ｐゴシック" pitchFamily="34" charset="-128"/>
              </a:rPr>
              <a:t>	</a:t>
            </a:r>
            <a:r>
              <a:rPr lang="en-US" sz="2000" i="1" dirty="0">
                <a:ea typeface="ＭＳ Ｐゴシック" pitchFamily="34" charset="-128"/>
              </a:rPr>
              <a:t>name</a:t>
            </a:r>
            <a:r>
              <a:rPr lang="en-US" sz="2000" dirty="0">
                <a:ea typeface="ＭＳ Ｐゴシック" pitchFamily="34" charset="-128"/>
              </a:rPr>
              <a:t> : string;</a:t>
            </a:r>
            <a:br>
              <a:rPr lang="en-US" sz="2000" dirty="0">
                <a:ea typeface="ＭＳ Ｐゴシック" pitchFamily="34" charset="-128"/>
              </a:rPr>
            </a:br>
            <a:r>
              <a:rPr lang="en-US" sz="2000" dirty="0">
                <a:ea typeface="ＭＳ Ｐゴシック" pitchFamily="34" charset="-128"/>
              </a:rPr>
              <a:t>	</a:t>
            </a:r>
            <a:r>
              <a:rPr lang="en-US" sz="2000" i="1" dirty="0" err="1">
                <a:ea typeface="ＭＳ Ｐゴシック" pitchFamily="34" charset="-128"/>
              </a:rPr>
              <a:t>dept_name</a:t>
            </a:r>
            <a:r>
              <a:rPr lang="en-US" sz="2000" dirty="0">
                <a:ea typeface="ＭＳ Ｐゴシック" pitchFamily="34" charset="-128"/>
              </a:rPr>
              <a:t> : string;</a:t>
            </a:r>
            <a:br>
              <a:rPr lang="en-US" sz="2000" dirty="0">
                <a:ea typeface="ＭＳ Ｐゴシック" pitchFamily="34" charset="-128"/>
              </a:rPr>
            </a:br>
            <a:r>
              <a:rPr lang="en-US" sz="2000" dirty="0">
                <a:ea typeface="ＭＳ Ｐゴシック" pitchFamily="34" charset="-128"/>
              </a:rPr>
              <a:t>	</a:t>
            </a:r>
            <a:r>
              <a:rPr lang="en-US" sz="2000" i="1" dirty="0">
                <a:ea typeface="ＭＳ Ｐゴシック" pitchFamily="34" charset="-128"/>
              </a:rPr>
              <a:t>salary</a:t>
            </a:r>
            <a:r>
              <a:rPr lang="en-US" sz="2000" dirty="0">
                <a:ea typeface="ＭＳ Ｐゴシック" pitchFamily="34" charset="-128"/>
              </a:rPr>
              <a:t> : integer;</a:t>
            </a:r>
          </a:p>
          <a:p>
            <a:pPr lvl="4">
              <a:buFontTx/>
              <a:buNone/>
              <a:tabLst>
                <a:tab pos="1820863" algn="l"/>
                <a:tab pos="3659188" algn="l"/>
                <a:tab pos="3943350" algn="l"/>
              </a:tabLst>
            </a:pPr>
            <a:r>
              <a:rPr lang="en-US" sz="2000" b="1" dirty="0">
                <a:ea typeface="ＭＳ Ｐゴシック" pitchFamily="34" charset="-128"/>
              </a:rPr>
              <a:t>end</a:t>
            </a:r>
            <a:r>
              <a:rPr lang="en-US" sz="2000" dirty="0">
                <a:ea typeface="ＭＳ Ｐゴシック" pitchFamily="34" charset="-128"/>
              </a:rPr>
              <a:t>;</a:t>
            </a:r>
          </a:p>
          <a:p>
            <a:pPr>
              <a:tabLst>
                <a:tab pos="1820863" algn="l"/>
                <a:tab pos="3659188" algn="l"/>
                <a:tab pos="3943350" algn="l"/>
              </a:tabLst>
            </a:pPr>
            <a:r>
              <a:rPr lang="en-US" sz="2000" b="1" dirty="0">
                <a:solidFill>
                  <a:srgbClr val="000099"/>
                </a:solidFill>
              </a:rPr>
              <a:t>View level:</a:t>
            </a:r>
            <a:r>
              <a:rPr lang="en-US" sz="2000" dirty="0"/>
              <a:t> application programs hide details of data types.  Views can also hide information (such as an employee’s salary) for security purposes. 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301038" cy="442913"/>
          </a:xfrm>
        </p:spPr>
        <p:txBody>
          <a:bodyPr>
            <a:noAutofit/>
          </a:bodyPr>
          <a:lstStyle/>
          <a:p>
            <a:r>
              <a:rPr lang="en-US" sz="3200" b="1" dirty="0"/>
              <a:t>Extended Relational-Algebra-Operations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661275" cy="1747837"/>
          </a:xfrm>
        </p:spPr>
        <p:txBody>
          <a:bodyPr>
            <a:normAutofit lnSpcReduction="10000"/>
          </a:bodyPr>
          <a:lstStyle/>
          <a:p>
            <a:r>
              <a:rPr lang="en-US"/>
              <a:t>Generalized Projection</a:t>
            </a:r>
          </a:p>
          <a:p>
            <a:r>
              <a:rPr lang="en-US"/>
              <a:t>Aggregate Functions</a:t>
            </a:r>
          </a:p>
          <a:p>
            <a:r>
              <a:rPr lang="en-US"/>
              <a:t>Outer Join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Generalized Projection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5511800"/>
          </a:xfrm>
        </p:spPr>
        <p:txBody>
          <a:bodyPr>
            <a:normAutofit fontScale="85000" lnSpcReduction="10000"/>
          </a:bodyPr>
          <a:lstStyle/>
          <a:p>
            <a:pPr>
              <a:tabLst>
                <a:tab pos="3195638" algn="ctr"/>
              </a:tabLst>
            </a:pPr>
            <a:r>
              <a:rPr lang="en-US"/>
              <a:t>Extends the projection operation by allowing arithmetic functions to be used in the projection list.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	</a:t>
            </a:r>
          </a:p>
          <a:p>
            <a:pPr>
              <a:tabLst>
                <a:tab pos="3195638" algn="ctr"/>
              </a:tabLst>
            </a:pPr>
            <a:r>
              <a:rPr lang="en-US" i="1"/>
              <a:t>E</a:t>
            </a:r>
            <a:r>
              <a:rPr lang="en-US"/>
              <a:t> is any relational-algebra expression</a:t>
            </a:r>
          </a:p>
          <a:p>
            <a:pPr>
              <a:lnSpc>
                <a:spcPct val="120000"/>
              </a:lnSpc>
              <a:tabLst>
                <a:tab pos="3195638" algn="ctr"/>
              </a:tabLst>
            </a:pPr>
            <a:r>
              <a:rPr lang="en-US"/>
              <a:t>Each of </a:t>
            </a:r>
            <a:r>
              <a:rPr lang="en-US" i="1"/>
              <a:t>F</a:t>
            </a:r>
            <a:r>
              <a:rPr lang="en-US" sz="1900" baseline="-25000"/>
              <a:t>1</a:t>
            </a:r>
            <a:r>
              <a:rPr lang="en-US"/>
              <a:t>, </a:t>
            </a:r>
            <a:r>
              <a:rPr lang="en-US" i="1"/>
              <a:t>F</a:t>
            </a:r>
            <a:r>
              <a:rPr lang="en-US" sz="1900" baseline="-25000"/>
              <a:t>2</a:t>
            </a:r>
            <a:r>
              <a:rPr lang="en-US"/>
              <a:t>, …, </a:t>
            </a:r>
            <a:r>
              <a:rPr lang="en-US" i="1"/>
              <a:t>F</a:t>
            </a:r>
            <a:r>
              <a:rPr lang="en-US" sz="1900" i="1" baseline="-25000"/>
              <a:t>n</a:t>
            </a:r>
            <a:r>
              <a:rPr lang="en-US" i="1" baseline="-25000"/>
              <a:t> </a:t>
            </a:r>
            <a:r>
              <a:rPr lang="en-US" i="1"/>
              <a:t> </a:t>
            </a:r>
            <a:r>
              <a:rPr lang="en-US"/>
              <a:t>are are arithmetic expressions involving constants and attributes in the schema of </a:t>
            </a:r>
            <a:r>
              <a:rPr lang="en-US" i="1"/>
              <a:t>E</a:t>
            </a:r>
            <a:r>
              <a:rPr lang="en-US"/>
              <a:t>.</a:t>
            </a:r>
          </a:p>
          <a:p>
            <a:pPr>
              <a:tabLst>
                <a:tab pos="3195638" algn="ctr"/>
              </a:tabLst>
            </a:pPr>
            <a:r>
              <a:rPr lang="en-US"/>
              <a:t>Given relation </a:t>
            </a:r>
            <a:r>
              <a:rPr lang="en-US" i="1"/>
              <a:t>credit_info(customer_name, limit, credit_balance),</a:t>
            </a:r>
            <a:r>
              <a:rPr lang="en-US"/>
              <a:t> find how much more each person can spend: </a:t>
            </a:r>
          </a:p>
          <a:p>
            <a:pPr>
              <a:buFont typeface="Monotype Sorts" pitchFamily="2" charset="2"/>
              <a:buNone/>
              <a:tabLst>
                <a:tab pos="3195638" algn="ctr"/>
              </a:tabLst>
            </a:pPr>
            <a:r>
              <a:rPr lang="en-US"/>
              <a:t>		</a:t>
            </a:r>
            <a:r>
              <a:rPr lang="en-US">
                <a:sym typeface="Symbol" pitchFamily="18" charset="2"/>
              </a:rPr>
              <a:t></a:t>
            </a:r>
            <a:r>
              <a:rPr lang="en-US" sz="2100" i="1" baseline="-25000"/>
              <a:t>customer_name, limit – credit_balance</a:t>
            </a:r>
            <a:r>
              <a:rPr lang="en-US" i="1"/>
              <a:t> (credit_info)</a:t>
            </a:r>
            <a:endParaRPr lang="en-US"/>
          </a:p>
        </p:txBody>
      </p:sp>
      <p:graphicFrame>
        <p:nvGraphicFramePr>
          <p:cNvPr id="274432" name="Object 1024"/>
          <p:cNvGraphicFramePr>
            <a:graphicFrameLocks noChangeAspect="1"/>
          </p:cNvGraphicFramePr>
          <p:nvPr/>
        </p:nvGraphicFramePr>
        <p:xfrm>
          <a:off x="3236913" y="2114550"/>
          <a:ext cx="15128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74640" imgH="355320" progId="Equation.3">
                  <p:embed/>
                </p:oleObj>
              </mc:Choice>
              <mc:Fallback>
                <p:oleObj name="Equation" r:id="rId2" imgW="1574640" imgH="355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2114550"/>
                        <a:ext cx="1512887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174625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Aggregate Functions and Operations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2119313" algn="l"/>
                <a:tab pos="2689225" algn="ctr"/>
              </a:tabLst>
            </a:pPr>
            <a:r>
              <a:rPr lang="en-US" b="1">
                <a:solidFill>
                  <a:schemeClr val="tx2"/>
                </a:solidFill>
              </a:rPr>
              <a:t>Aggregation function</a:t>
            </a:r>
            <a:r>
              <a:rPr lang="en-US"/>
              <a:t> takes a collection of values and returns a single value as a result.</a:t>
            </a:r>
          </a:p>
          <a:p>
            <a:pPr>
              <a:buFont typeface="Monotype Sorts" pitchFamily="2" charset="2"/>
              <a:buNone/>
              <a:tabLst>
                <a:tab pos="2119313" algn="l"/>
                <a:tab pos="2689225" algn="ctr"/>
              </a:tabLst>
            </a:pPr>
            <a:r>
              <a:rPr lang="en-US"/>
              <a:t>		</a:t>
            </a:r>
            <a:r>
              <a:rPr lang="en-US" b="1"/>
              <a:t>avg</a:t>
            </a:r>
            <a:r>
              <a:rPr lang="en-US"/>
              <a:t>:  average value</a:t>
            </a:r>
            <a:br>
              <a:rPr lang="en-US"/>
            </a:br>
            <a:r>
              <a:rPr lang="en-US"/>
              <a:t>	</a:t>
            </a:r>
            <a:r>
              <a:rPr lang="en-US" b="1"/>
              <a:t>min</a:t>
            </a:r>
            <a:r>
              <a:rPr lang="en-US"/>
              <a:t>:  minimum value</a:t>
            </a:r>
            <a:br>
              <a:rPr lang="en-US"/>
            </a:br>
            <a:r>
              <a:rPr lang="en-US"/>
              <a:t>	</a:t>
            </a:r>
            <a:r>
              <a:rPr lang="en-US" b="1"/>
              <a:t>max</a:t>
            </a:r>
            <a:r>
              <a:rPr lang="en-US"/>
              <a:t>:  maximum value</a:t>
            </a:r>
            <a:br>
              <a:rPr lang="en-US"/>
            </a:br>
            <a:r>
              <a:rPr lang="en-US"/>
              <a:t>	</a:t>
            </a:r>
            <a:r>
              <a:rPr lang="en-US" b="1"/>
              <a:t>sum</a:t>
            </a:r>
            <a:r>
              <a:rPr lang="en-US"/>
              <a:t>:  sum of values</a:t>
            </a:r>
            <a:br>
              <a:rPr lang="en-US"/>
            </a:br>
            <a:r>
              <a:rPr lang="en-US"/>
              <a:t>	</a:t>
            </a:r>
            <a:r>
              <a:rPr lang="en-US" b="1"/>
              <a:t>count</a:t>
            </a:r>
            <a:r>
              <a:rPr lang="en-US"/>
              <a:t>:  number of values</a:t>
            </a:r>
          </a:p>
          <a:p>
            <a:pPr>
              <a:tabLst>
                <a:tab pos="2119313" algn="l"/>
                <a:tab pos="2689225" algn="ctr"/>
              </a:tabLst>
            </a:pPr>
            <a:r>
              <a:rPr lang="en-US" b="1">
                <a:solidFill>
                  <a:schemeClr val="tx2"/>
                </a:solidFill>
              </a:rPr>
              <a:t>Aggregate operation</a:t>
            </a:r>
            <a:r>
              <a:rPr lang="en-US"/>
              <a:t> in relational algebra </a:t>
            </a:r>
          </a:p>
          <a:p>
            <a:pPr>
              <a:buFont typeface="Monotype Sorts" pitchFamily="2" charset="2"/>
              <a:buNone/>
              <a:tabLst>
                <a:tab pos="2119313" algn="l"/>
                <a:tab pos="2689225" algn="ctr"/>
              </a:tabLst>
            </a:pPr>
            <a:r>
              <a:rPr lang="en-US"/>
              <a:t>		</a:t>
            </a:r>
          </a:p>
          <a:p>
            <a:pPr>
              <a:buFont typeface="Monotype Sorts" pitchFamily="2" charset="2"/>
              <a:buNone/>
              <a:tabLst>
                <a:tab pos="2119313" algn="l"/>
                <a:tab pos="2689225" algn="ctr"/>
              </a:tabLst>
            </a:pPr>
            <a:r>
              <a:rPr lang="en-US"/>
              <a:t>	</a:t>
            </a:r>
            <a:br>
              <a:rPr lang="en-US"/>
            </a:br>
            <a:r>
              <a:rPr lang="en-US" i="1"/>
              <a:t>E</a:t>
            </a:r>
            <a:r>
              <a:rPr lang="en-US"/>
              <a:t> is any relational-algebra expression</a:t>
            </a:r>
          </a:p>
          <a:p>
            <a:pPr lvl="1">
              <a:tabLst>
                <a:tab pos="2119313" algn="l"/>
                <a:tab pos="2689225" algn="ctr"/>
              </a:tabLst>
            </a:pPr>
            <a:r>
              <a:rPr lang="en-US" i="1"/>
              <a:t>G</a:t>
            </a:r>
            <a:r>
              <a:rPr lang="en-US" i="1" baseline="-25000"/>
              <a:t>1</a:t>
            </a:r>
            <a:r>
              <a:rPr lang="en-US"/>
              <a:t>, </a:t>
            </a:r>
            <a:r>
              <a:rPr lang="en-US" i="1"/>
              <a:t>G</a:t>
            </a:r>
            <a:r>
              <a:rPr lang="en-US" i="1" baseline="-25000"/>
              <a:t>2</a:t>
            </a:r>
            <a:r>
              <a:rPr lang="en-US"/>
              <a:t> …, </a:t>
            </a:r>
            <a:r>
              <a:rPr lang="en-US" i="1"/>
              <a:t>G</a:t>
            </a:r>
            <a:r>
              <a:rPr lang="en-US" i="1" baseline="-25000"/>
              <a:t>n</a:t>
            </a:r>
            <a:r>
              <a:rPr lang="en-US"/>
              <a:t> is a list of attributes on which to group (can be empty)</a:t>
            </a:r>
          </a:p>
          <a:p>
            <a:pPr lvl="1">
              <a:tabLst>
                <a:tab pos="2119313" algn="l"/>
                <a:tab pos="2689225" algn="ctr"/>
              </a:tabLst>
            </a:pPr>
            <a:r>
              <a:rPr lang="en-US"/>
              <a:t>Each </a:t>
            </a:r>
            <a:r>
              <a:rPr lang="en-US" i="1"/>
              <a:t>F</a:t>
            </a:r>
            <a:r>
              <a:rPr lang="en-US" sz="2000" i="1" baseline="-25000"/>
              <a:t>i</a:t>
            </a:r>
            <a:r>
              <a:rPr lang="en-US" i="1"/>
              <a:t> </a:t>
            </a:r>
            <a:r>
              <a:rPr lang="en-US"/>
              <a:t>is an aggregate function</a:t>
            </a:r>
            <a:endParaRPr lang="en-US" i="1"/>
          </a:p>
          <a:p>
            <a:pPr lvl="1">
              <a:tabLst>
                <a:tab pos="2119313" algn="l"/>
                <a:tab pos="2689225" algn="ctr"/>
              </a:tabLst>
            </a:pPr>
            <a:r>
              <a:rPr lang="en-US"/>
              <a:t>Each </a:t>
            </a:r>
            <a:r>
              <a:rPr lang="en-US" i="1"/>
              <a:t>A</a:t>
            </a:r>
            <a:r>
              <a:rPr lang="en-US" sz="2000" i="1" baseline="-25000"/>
              <a:t>i</a:t>
            </a:r>
            <a:r>
              <a:rPr lang="en-US" i="1"/>
              <a:t> </a:t>
            </a:r>
            <a:r>
              <a:rPr lang="en-US"/>
              <a:t>is an attribute name</a:t>
            </a:r>
          </a:p>
        </p:txBody>
      </p:sp>
      <p:graphicFrame>
        <p:nvGraphicFramePr>
          <p:cNvPr id="275456" name="Object 0"/>
          <p:cNvGraphicFramePr>
            <a:graphicFrameLocks noChangeAspect="1"/>
          </p:cNvGraphicFramePr>
          <p:nvPr/>
        </p:nvGraphicFramePr>
        <p:xfrm>
          <a:off x="2133600" y="3581400"/>
          <a:ext cx="33496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41320" imgH="355320" progId="Equation.3">
                  <p:embed/>
                </p:oleObj>
              </mc:Choice>
              <mc:Fallback>
                <p:oleObj name="Equation" r:id="rId2" imgW="2641320" imgH="355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581400"/>
                        <a:ext cx="3349625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Aggregate Operation – Example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1765300" cy="579437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Relation </a:t>
            </a:r>
            <a:r>
              <a:rPr lang="en-US" i="1"/>
              <a:t>r</a:t>
            </a:r>
            <a:r>
              <a:rPr lang="en-US"/>
              <a:t>: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3886200" y="14478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</a:t>
            </a: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4343400" y="14478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3886200" y="2057400"/>
            <a:ext cx="4572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3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3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3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  <a:p>
            <a:pPr algn="ctr">
              <a:lnSpc>
                <a:spcPct val="13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4343400" y="2057400"/>
            <a:ext cx="4572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30000"/>
              </a:lnSpc>
            </a:pPr>
            <a:r>
              <a:rPr lang="en-US" sz="1800" i="1">
                <a:sym typeface="Symbol" pitchFamily="18" charset="2"/>
              </a:rPr>
              <a:t></a:t>
            </a:r>
          </a:p>
          <a:p>
            <a:pPr algn="ctr">
              <a:lnSpc>
                <a:spcPct val="13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  <a:p>
            <a:pPr algn="ctr">
              <a:lnSpc>
                <a:spcPct val="13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  <a:p>
            <a:pPr algn="ctr">
              <a:lnSpc>
                <a:spcPct val="130000"/>
              </a:lnSpc>
            </a:pPr>
            <a:r>
              <a:rPr lang="en-US" sz="1800" i="1">
                <a:sym typeface="Symbol" pitchFamily="18" charset="2"/>
              </a:rPr>
              <a:t></a:t>
            </a:r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4800600" y="14478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C</a:t>
            </a:r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4800600" y="2057400"/>
            <a:ext cx="4572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30000"/>
              </a:lnSpc>
            </a:pPr>
            <a:r>
              <a:rPr lang="en-US" sz="1800">
                <a:sym typeface="Symbol" pitchFamily="18" charset="2"/>
              </a:rPr>
              <a:t>7</a:t>
            </a:r>
          </a:p>
          <a:p>
            <a:pPr algn="ctr">
              <a:lnSpc>
                <a:spcPct val="130000"/>
              </a:lnSpc>
            </a:pPr>
            <a:r>
              <a:rPr lang="en-US" sz="1800">
                <a:sym typeface="Symbol" pitchFamily="18" charset="2"/>
              </a:rPr>
              <a:t>7</a:t>
            </a:r>
          </a:p>
          <a:p>
            <a:pPr algn="ctr">
              <a:lnSpc>
                <a:spcPct val="130000"/>
              </a:lnSpc>
            </a:pPr>
            <a:r>
              <a:rPr lang="en-US" sz="1800">
                <a:sym typeface="Symbol" pitchFamily="18" charset="2"/>
              </a:rPr>
              <a:t>3</a:t>
            </a:r>
          </a:p>
          <a:p>
            <a:pPr algn="ctr">
              <a:lnSpc>
                <a:spcPct val="130000"/>
              </a:lnSpc>
            </a:pPr>
            <a:r>
              <a:rPr lang="en-US" sz="1800">
                <a:sym typeface="Symbol" pitchFamily="18" charset="2"/>
              </a:rPr>
              <a:t>10</a:t>
            </a:r>
          </a:p>
        </p:txBody>
      </p:sp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798513" y="4343400"/>
            <a:ext cx="201295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 i="1">
                <a:latin typeface="Lucida Sans Unicode" pitchFamily="34" charset="0"/>
                <a:sym typeface="Symbol" pitchFamily="18" charset="2"/>
              </a:rPr>
              <a:t>g</a:t>
            </a:r>
            <a:r>
              <a:rPr kumimoji="1" lang="en-US" sz="1800" b="1">
                <a:latin typeface="Times New Roman" pitchFamily="18" charset="0"/>
              </a:rPr>
              <a:t> </a:t>
            </a:r>
            <a:r>
              <a:rPr kumimoji="1" lang="en-US" sz="2000" b="1" baseline="-25000">
                <a:latin typeface="Times New Roman" pitchFamily="18" charset="0"/>
              </a:rPr>
              <a:t>sum(c</a:t>
            </a:r>
            <a:r>
              <a:rPr kumimoji="1" lang="en-US" sz="1800" b="1" baseline="-25000">
                <a:latin typeface="Times New Roman" pitchFamily="18" charset="0"/>
              </a:rPr>
              <a:t>) </a:t>
            </a:r>
            <a:r>
              <a:rPr kumimoji="1" lang="en-US" sz="1800">
                <a:latin typeface="Times New Roman" pitchFamily="18" charset="0"/>
              </a:rPr>
              <a:t>(r)</a:t>
            </a:r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3962400" y="4343400"/>
            <a:ext cx="914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b="1"/>
              <a:t>sum</a:t>
            </a:r>
            <a:r>
              <a:rPr lang="en-US" sz="1800"/>
              <a:t>(</a:t>
            </a:r>
            <a:r>
              <a:rPr lang="en-US" sz="1800" i="1"/>
              <a:t>c </a:t>
            </a:r>
            <a:r>
              <a:rPr lang="en-US" sz="1800"/>
              <a:t>)</a:t>
            </a:r>
          </a:p>
        </p:txBody>
      </p:sp>
      <p:sp>
        <p:nvSpPr>
          <p:cNvPr id="79885" name="Rectangle 13"/>
          <p:cNvSpPr>
            <a:spLocks noChangeArrowheads="1"/>
          </p:cNvSpPr>
          <p:nvPr/>
        </p:nvSpPr>
        <p:spPr bwMode="auto">
          <a:xfrm>
            <a:off x="3962400" y="4876800"/>
            <a:ext cx="914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/>
              <a:t>27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Aggregate Operation – Example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119188"/>
            <a:ext cx="6862762" cy="41275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Relation </a:t>
            </a:r>
            <a:r>
              <a:rPr lang="en-US" i="1"/>
              <a:t>account</a:t>
            </a:r>
            <a:r>
              <a:rPr lang="en-US"/>
              <a:t> grouped by </a:t>
            </a:r>
            <a:r>
              <a:rPr lang="en-US" i="1"/>
              <a:t>branch-name</a:t>
            </a:r>
            <a:r>
              <a:rPr lang="en-US"/>
              <a:t>:</a:t>
            </a: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1066800" y="3835400"/>
            <a:ext cx="7029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800" i="1" baseline="-25000"/>
              <a:t>branch_name</a:t>
            </a:r>
            <a:r>
              <a:rPr lang="en-US" sz="2400">
                <a:latin typeface="Times New Roman" pitchFamily="18" charset="0"/>
              </a:rPr>
              <a:t> </a:t>
            </a:r>
            <a:r>
              <a:rPr lang="en-US" sz="2400" i="1">
                <a:latin typeface="Lucida Sans Unicode" pitchFamily="34" charset="0"/>
                <a:sym typeface="Symbol" pitchFamily="18" charset="2"/>
              </a:rPr>
              <a:t>g </a:t>
            </a:r>
            <a:r>
              <a:rPr lang="en-US" sz="2800" b="1" baseline="-25000">
                <a:latin typeface="Times New Roman" pitchFamily="18" charset="0"/>
                <a:sym typeface="Symbol" pitchFamily="18" charset="2"/>
              </a:rPr>
              <a:t>sum</a:t>
            </a:r>
            <a:r>
              <a:rPr lang="en-US" sz="2800" baseline="-2500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sz="2800" i="1" baseline="-25000">
                <a:sym typeface="Symbol" pitchFamily="18" charset="2"/>
              </a:rPr>
              <a:t>balance</a:t>
            </a:r>
            <a:r>
              <a:rPr lang="en-US" sz="2800" baseline="-2500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sz="2400">
                <a:latin typeface="Times New Roman" pitchFamily="18" charset="0"/>
                <a:sym typeface="Symbol" pitchFamily="18" charset="2"/>
              </a:rPr>
              <a:t> (</a:t>
            </a:r>
            <a:r>
              <a:rPr lang="en-US" sz="2000" i="1">
                <a:sym typeface="Symbol" pitchFamily="18" charset="2"/>
              </a:rPr>
              <a:t>account</a:t>
            </a:r>
            <a:r>
              <a:rPr lang="en-US" sz="2400">
                <a:latin typeface="Times New Roman" pitchFamily="18" charset="0"/>
                <a:sym typeface="Symbol" pitchFamily="18" charset="2"/>
              </a:rPr>
              <a:t>)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2305050" y="1778000"/>
            <a:ext cx="1600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branch_name</a:t>
            </a: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3903663" y="1778000"/>
            <a:ext cx="1828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account_number</a:t>
            </a:r>
            <a:endParaRPr lang="en-US" sz="1800"/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5732463" y="1778000"/>
            <a:ext cx="1676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balance</a:t>
            </a: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2332038" y="2159000"/>
            <a:ext cx="16002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800"/>
              <a:t>Perryridge</a:t>
            </a:r>
          </a:p>
          <a:p>
            <a:r>
              <a:rPr lang="en-US" sz="1800"/>
              <a:t>Perryridge</a:t>
            </a:r>
          </a:p>
          <a:p>
            <a:r>
              <a:rPr lang="en-US" sz="1800"/>
              <a:t>Brighton</a:t>
            </a:r>
          </a:p>
          <a:p>
            <a:r>
              <a:rPr lang="en-US" sz="1800"/>
              <a:t>Brighton</a:t>
            </a:r>
          </a:p>
          <a:p>
            <a:r>
              <a:rPr lang="en-US" sz="1800"/>
              <a:t>Redwood</a:t>
            </a:r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3903663" y="2159000"/>
            <a:ext cx="18288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/>
              <a:t>A-102</a:t>
            </a:r>
          </a:p>
          <a:p>
            <a:pPr algn="ctr"/>
            <a:r>
              <a:rPr lang="en-US" sz="1800"/>
              <a:t>A-201</a:t>
            </a:r>
          </a:p>
          <a:p>
            <a:pPr algn="ctr"/>
            <a:r>
              <a:rPr lang="en-US" sz="1800"/>
              <a:t>A-217</a:t>
            </a:r>
          </a:p>
          <a:p>
            <a:pPr algn="ctr"/>
            <a:r>
              <a:rPr lang="en-US" sz="1800"/>
              <a:t>A-215</a:t>
            </a:r>
          </a:p>
          <a:p>
            <a:pPr algn="ctr"/>
            <a:r>
              <a:rPr lang="en-US" sz="1800"/>
              <a:t>A-222</a:t>
            </a:r>
          </a:p>
        </p:txBody>
      </p:sp>
      <p:sp>
        <p:nvSpPr>
          <p:cNvPr id="80906" name="Rectangle 10"/>
          <p:cNvSpPr>
            <a:spLocks noChangeArrowheads="1"/>
          </p:cNvSpPr>
          <p:nvPr/>
        </p:nvSpPr>
        <p:spPr bwMode="auto">
          <a:xfrm>
            <a:off x="5732463" y="2159000"/>
            <a:ext cx="16764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/>
              <a:t>400</a:t>
            </a:r>
          </a:p>
          <a:p>
            <a:pPr algn="ctr"/>
            <a:r>
              <a:rPr lang="en-US" sz="1800"/>
              <a:t>900</a:t>
            </a:r>
          </a:p>
          <a:p>
            <a:pPr algn="ctr"/>
            <a:r>
              <a:rPr lang="en-US" sz="1800"/>
              <a:t>750</a:t>
            </a:r>
          </a:p>
          <a:p>
            <a:pPr algn="ctr"/>
            <a:r>
              <a:rPr lang="en-US" sz="1800"/>
              <a:t>750</a:t>
            </a:r>
          </a:p>
          <a:p>
            <a:pPr algn="ctr"/>
            <a:r>
              <a:rPr lang="en-US" sz="1800"/>
              <a:t>700</a:t>
            </a:r>
            <a:endParaRPr lang="en-US" sz="1800" i="1"/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3581400" y="4521200"/>
            <a:ext cx="1600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i="1"/>
              <a:t>branch_name</a:t>
            </a:r>
          </a:p>
        </p:txBody>
      </p:sp>
      <p:sp>
        <p:nvSpPr>
          <p:cNvPr id="80908" name="Rectangle 12"/>
          <p:cNvSpPr>
            <a:spLocks noChangeArrowheads="1"/>
          </p:cNvSpPr>
          <p:nvPr/>
        </p:nvSpPr>
        <p:spPr bwMode="auto">
          <a:xfrm>
            <a:off x="5181600" y="4521200"/>
            <a:ext cx="1676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b="1"/>
              <a:t>sum</a:t>
            </a:r>
            <a:r>
              <a:rPr lang="en-US" sz="1800"/>
              <a:t>(</a:t>
            </a:r>
            <a:r>
              <a:rPr lang="en-US" sz="1800" i="1"/>
              <a:t>balance</a:t>
            </a:r>
            <a:r>
              <a:rPr lang="en-US" sz="1800"/>
              <a:t>)</a:t>
            </a:r>
            <a:endParaRPr lang="en-US" sz="1800" i="1"/>
          </a:p>
        </p:txBody>
      </p:sp>
      <p:sp>
        <p:nvSpPr>
          <p:cNvPr id="80909" name="Rectangle 13"/>
          <p:cNvSpPr>
            <a:spLocks noChangeArrowheads="1"/>
          </p:cNvSpPr>
          <p:nvPr/>
        </p:nvSpPr>
        <p:spPr bwMode="auto">
          <a:xfrm>
            <a:off x="3581400" y="4902200"/>
            <a:ext cx="1600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800"/>
              <a:t>Perryridge</a:t>
            </a:r>
          </a:p>
          <a:p>
            <a:r>
              <a:rPr lang="en-US" sz="1800"/>
              <a:t>Brighton</a:t>
            </a:r>
          </a:p>
          <a:p>
            <a:r>
              <a:rPr lang="en-US" sz="1800"/>
              <a:t>Redwood</a:t>
            </a:r>
          </a:p>
        </p:txBody>
      </p:sp>
      <p:sp>
        <p:nvSpPr>
          <p:cNvPr id="80910" name="Rectangle 14"/>
          <p:cNvSpPr>
            <a:spLocks noChangeArrowheads="1"/>
          </p:cNvSpPr>
          <p:nvPr/>
        </p:nvSpPr>
        <p:spPr bwMode="auto">
          <a:xfrm>
            <a:off x="5181600" y="4902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/>
              <a:t>1300</a:t>
            </a:r>
          </a:p>
          <a:p>
            <a:pPr algn="ctr"/>
            <a:r>
              <a:rPr lang="en-US" sz="1800"/>
              <a:t>1500</a:t>
            </a:r>
          </a:p>
          <a:p>
            <a:pPr algn="ctr"/>
            <a:r>
              <a:rPr lang="en-US" sz="1800"/>
              <a:t>700</a:t>
            </a:r>
            <a:endParaRPr lang="en-US" sz="1800" i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Aggregate Functions (Cont.)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/>
          <a:lstStyle/>
          <a:p>
            <a:r>
              <a:rPr lang="en-US"/>
              <a:t>Result of aggregation does not have a name</a:t>
            </a:r>
          </a:p>
          <a:p>
            <a:pPr lvl="1"/>
            <a:r>
              <a:rPr lang="en-US"/>
              <a:t>Can use rename operation to give it a name</a:t>
            </a:r>
          </a:p>
          <a:p>
            <a:pPr lvl="1"/>
            <a:r>
              <a:rPr lang="en-US"/>
              <a:t>For convenience, we permit renaming as part of aggregate operation</a:t>
            </a:r>
            <a:br>
              <a:rPr lang="en-US"/>
            </a:br>
            <a:endParaRPr lang="en-US"/>
          </a:p>
          <a:p>
            <a:pPr lvl="1"/>
            <a:endParaRPr lang="en-US"/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1498600" y="3086224"/>
            <a:ext cx="6654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800" i="1" baseline="-25000" dirty="0" err="1"/>
              <a:t>branch_name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i="1" dirty="0">
                <a:latin typeface="Lucida Sans Unicode" pitchFamily="34" charset="0"/>
                <a:sym typeface="Symbol" pitchFamily="18" charset="2"/>
              </a:rPr>
              <a:t>g </a:t>
            </a:r>
            <a:r>
              <a:rPr lang="en-US" sz="2800" b="1" i="1" baseline="-25000" dirty="0">
                <a:sym typeface="Symbol" pitchFamily="18" charset="2"/>
              </a:rPr>
              <a:t>sum</a:t>
            </a:r>
            <a:r>
              <a:rPr lang="en-US" sz="2800" i="1" baseline="-25000" dirty="0">
                <a:sym typeface="Symbol" pitchFamily="18" charset="2"/>
              </a:rPr>
              <a:t>(balance) </a:t>
            </a:r>
            <a:r>
              <a:rPr lang="en-US" sz="2800" b="1" i="1" baseline="-25000" dirty="0">
                <a:sym typeface="Symbol" pitchFamily="18" charset="2"/>
              </a:rPr>
              <a:t>as</a:t>
            </a:r>
            <a:r>
              <a:rPr lang="en-US" sz="2800" i="1" baseline="-25000" dirty="0">
                <a:sym typeface="Symbol" pitchFamily="18" charset="2"/>
              </a:rPr>
              <a:t> </a:t>
            </a:r>
            <a:r>
              <a:rPr lang="en-US" sz="2800" i="1" baseline="-25000" dirty="0" err="1">
                <a:sym typeface="Symbol" pitchFamily="18" charset="2"/>
              </a:rPr>
              <a:t>sum_balance</a:t>
            </a:r>
            <a:r>
              <a:rPr lang="en-US" sz="2800" i="1" baseline="-25000" dirty="0">
                <a:sym typeface="Symbol" pitchFamily="18" charset="2"/>
              </a:rPr>
              <a:t> </a:t>
            </a:r>
            <a:r>
              <a:rPr lang="en-US" sz="2400" dirty="0">
                <a:sym typeface="Symbol" pitchFamily="18" charset="2"/>
              </a:rPr>
              <a:t>(</a:t>
            </a:r>
            <a:r>
              <a:rPr lang="en-US" sz="2000" i="1" dirty="0">
                <a:sym typeface="Symbol" pitchFamily="18" charset="2"/>
              </a:rPr>
              <a:t>account</a:t>
            </a:r>
            <a:r>
              <a:rPr lang="en-US" sz="2400" dirty="0">
                <a:sym typeface="Symbol" pitchFamily="18" charset="2"/>
              </a:rPr>
              <a:t>)</a:t>
            </a:r>
            <a:endParaRPr lang="en-US" sz="2400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Outer Join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An extension of the join operation that avoids loss of information.</a:t>
            </a:r>
          </a:p>
          <a:p>
            <a:r>
              <a:rPr lang="en-US"/>
              <a:t>Computes the join and then adds tuples form one relation that does not match tuples in the other relation to the result of the join. </a:t>
            </a:r>
          </a:p>
          <a:p>
            <a:r>
              <a:rPr lang="en-US"/>
              <a:t>Uses </a:t>
            </a:r>
            <a:r>
              <a:rPr lang="en-US" i="1"/>
              <a:t>null</a:t>
            </a:r>
            <a:r>
              <a:rPr lang="en-US"/>
              <a:t> values:</a:t>
            </a:r>
          </a:p>
          <a:p>
            <a:pPr lvl="1"/>
            <a:r>
              <a:rPr lang="en-US" sz="2000" i="1"/>
              <a:t>null </a:t>
            </a:r>
            <a:r>
              <a:rPr lang="en-US"/>
              <a:t>signifies that the value is unknown or does not exist </a:t>
            </a:r>
          </a:p>
          <a:p>
            <a:pPr lvl="1"/>
            <a:r>
              <a:rPr lang="en-US"/>
              <a:t>All comparisons involving </a:t>
            </a:r>
            <a:r>
              <a:rPr lang="en-US" i="1"/>
              <a:t>null</a:t>
            </a:r>
            <a:r>
              <a:rPr lang="en-US"/>
              <a:t> are (roughly speaking) </a:t>
            </a:r>
            <a:r>
              <a:rPr lang="en-US" b="1"/>
              <a:t>false</a:t>
            </a:r>
            <a:r>
              <a:rPr lang="en-US"/>
              <a:t> by definition.</a:t>
            </a:r>
          </a:p>
          <a:p>
            <a:pPr lvl="2"/>
            <a:r>
              <a:rPr lang="en-US"/>
              <a:t>We shall study precise meaning of comparisons with nulls later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Outer Join – Example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61175" cy="48736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Relation </a:t>
            </a:r>
            <a:r>
              <a:rPr lang="en-US" i="1"/>
              <a:t>loan</a:t>
            </a:r>
            <a:endParaRPr lang="en-US"/>
          </a:p>
        </p:txBody>
      </p:sp>
      <p:sp>
        <p:nvSpPr>
          <p:cNvPr id="75786" name="Rectangle 10"/>
          <p:cNvSpPr>
            <a:spLocks noChangeArrowheads="1"/>
          </p:cNvSpPr>
          <p:nvPr/>
        </p:nvSpPr>
        <p:spPr bwMode="auto">
          <a:xfrm>
            <a:off x="798513" y="3581400"/>
            <a:ext cx="70294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Relation </a:t>
            </a:r>
            <a:r>
              <a:rPr kumimoji="1" lang="en-US" sz="1800" i="1"/>
              <a:t>borrower</a:t>
            </a:r>
            <a:endParaRPr kumimoji="1" lang="en-US" sz="1800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2438400" y="4089400"/>
            <a:ext cx="3276600" cy="1219200"/>
            <a:chOff x="1536" y="2576"/>
            <a:chExt cx="2064" cy="768"/>
          </a:xfrm>
        </p:grpSpPr>
        <p:sp>
          <p:nvSpPr>
            <p:cNvPr id="75787" name="Rectangle 11"/>
            <p:cNvSpPr>
              <a:spLocks noChangeArrowheads="1"/>
            </p:cNvSpPr>
            <p:nvPr/>
          </p:nvSpPr>
          <p:spPr bwMode="auto">
            <a:xfrm>
              <a:off x="1536" y="2576"/>
              <a:ext cx="105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customer_name</a:t>
              </a:r>
              <a:endParaRPr lang="en-US" sz="1800"/>
            </a:p>
          </p:txBody>
        </p:sp>
        <p:sp>
          <p:nvSpPr>
            <p:cNvPr id="75788" name="Rectangle 12"/>
            <p:cNvSpPr>
              <a:spLocks noChangeArrowheads="1"/>
            </p:cNvSpPr>
            <p:nvPr/>
          </p:nvSpPr>
          <p:spPr bwMode="auto">
            <a:xfrm>
              <a:off x="2592" y="2576"/>
              <a:ext cx="100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loan_number</a:t>
              </a:r>
              <a:endParaRPr lang="en-US" sz="1800"/>
            </a:p>
          </p:txBody>
        </p:sp>
        <p:sp>
          <p:nvSpPr>
            <p:cNvPr id="75789" name="Rectangle 13"/>
            <p:cNvSpPr>
              <a:spLocks noChangeArrowheads="1"/>
            </p:cNvSpPr>
            <p:nvPr/>
          </p:nvSpPr>
          <p:spPr bwMode="auto">
            <a:xfrm>
              <a:off x="1536" y="2816"/>
              <a:ext cx="1056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Jones</a:t>
              </a:r>
            </a:p>
            <a:p>
              <a:r>
                <a:rPr lang="en-US" sz="1800"/>
                <a:t>Smith</a:t>
              </a:r>
            </a:p>
            <a:p>
              <a:r>
                <a:rPr lang="en-US" sz="1800"/>
                <a:t>Hayes</a:t>
              </a:r>
            </a:p>
          </p:txBody>
        </p:sp>
        <p:sp>
          <p:nvSpPr>
            <p:cNvPr id="75790" name="Rectangle 14"/>
            <p:cNvSpPr>
              <a:spLocks noChangeArrowheads="1"/>
            </p:cNvSpPr>
            <p:nvPr/>
          </p:nvSpPr>
          <p:spPr bwMode="auto">
            <a:xfrm>
              <a:off x="2592" y="2816"/>
              <a:ext cx="1008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L-170</a:t>
              </a:r>
            </a:p>
            <a:p>
              <a:r>
                <a:rPr lang="en-US" sz="1800"/>
                <a:t>L-230</a:t>
              </a:r>
            </a:p>
            <a:p>
              <a:r>
                <a:rPr lang="en-US" sz="1800"/>
                <a:t>L-155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2044700" y="1951038"/>
            <a:ext cx="4292600" cy="1223962"/>
            <a:chOff x="1288" y="1229"/>
            <a:chExt cx="2704" cy="771"/>
          </a:xfrm>
        </p:grpSpPr>
        <p:sp>
          <p:nvSpPr>
            <p:cNvPr id="75785" name="Rectangle 9"/>
            <p:cNvSpPr>
              <a:spLocks noChangeArrowheads="1"/>
            </p:cNvSpPr>
            <p:nvPr/>
          </p:nvSpPr>
          <p:spPr bwMode="auto">
            <a:xfrm>
              <a:off x="3272" y="1472"/>
              <a:ext cx="720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/>
                <a:t>3000</a:t>
              </a:r>
            </a:p>
            <a:p>
              <a:pPr algn="ctr"/>
              <a:r>
                <a:rPr lang="en-US" sz="1800"/>
                <a:t>4000</a:t>
              </a:r>
            </a:p>
            <a:p>
              <a:pPr algn="ctr"/>
              <a:r>
                <a:rPr lang="en-US" sz="1800"/>
                <a:t>1700</a:t>
              </a:r>
            </a:p>
          </p:txBody>
        </p:sp>
        <p:sp>
          <p:nvSpPr>
            <p:cNvPr id="75781" name="Rectangle 5"/>
            <p:cNvSpPr>
              <a:spLocks noChangeArrowheads="1"/>
            </p:cNvSpPr>
            <p:nvPr/>
          </p:nvSpPr>
          <p:spPr bwMode="auto">
            <a:xfrm>
              <a:off x="1288" y="1232"/>
              <a:ext cx="99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loan_number</a:t>
              </a:r>
              <a:endParaRPr lang="en-US" sz="1800"/>
            </a:p>
          </p:txBody>
        </p:sp>
        <p:sp>
          <p:nvSpPr>
            <p:cNvPr id="75782" name="Rectangle 6"/>
            <p:cNvSpPr>
              <a:spLocks noChangeArrowheads="1"/>
            </p:cNvSpPr>
            <p:nvPr/>
          </p:nvSpPr>
          <p:spPr bwMode="auto">
            <a:xfrm>
              <a:off x="3269" y="1232"/>
              <a:ext cx="707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amount</a:t>
              </a:r>
              <a:endParaRPr lang="en-US" sz="1800"/>
            </a:p>
          </p:txBody>
        </p:sp>
        <p:sp>
          <p:nvSpPr>
            <p:cNvPr id="75784" name="Rectangle 8"/>
            <p:cNvSpPr>
              <a:spLocks noChangeArrowheads="1"/>
            </p:cNvSpPr>
            <p:nvPr/>
          </p:nvSpPr>
          <p:spPr bwMode="auto">
            <a:xfrm>
              <a:off x="1288" y="1472"/>
              <a:ext cx="990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L-170</a:t>
              </a:r>
            </a:p>
            <a:p>
              <a:r>
                <a:rPr lang="en-US" sz="1800"/>
                <a:t>L-230</a:t>
              </a:r>
            </a:p>
            <a:p>
              <a:r>
                <a:rPr lang="en-US" sz="1800"/>
                <a:t>L-260</a:t>
              </a:r>
            </a:p>
          </p:txBody>
        </p:sp>
        <p:sp>
          <p:nvSpPr>
            <p:cNvPr id="75791" name="Rectangle 15"/>
            <p:cNvSpPr>
              <a:spLocks noChangeArrowheads="1"/>
            </p:cNvSpPr>
            <p:nvPr/>
          </p:nvSpPr>
          <p:spPr bwMode="auto">
            <a:xfrm>
              <a:off x="2281" y="1229"/>
              <a:ext cx="991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branch_name</a:t>
              </a:r>
              <a:endParaRPr lang="en-US" sz="1800"/>
            </a:p>
          </p:txBody>
        </p:sp>
        <p:sp>
          <p:nvSpPr>
            <p:cNvPr id="75792" name="Rectangle 16"/>
            <p:cNvSpPr>
              <a:spLocks noChangeArrowheads="1"/>
            </p:cNvSpPr>
            <p:nvPr/>
          </p:nvSpPr>
          <p:spPr bwMode="auto">
            <a:xfrm>
              <a:off x="2281" y="1469"/>
              <a:ext cx="991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Downtown</a:t>
              </a:r>
            </a:p>
            <a:p>
              <a:r>
                <a:rPr lang="en-US" sz="1800"/>
                <a:t>Redwood</a:t>
              </a:r>
            </a:p>
            <a:p>
              <a:r>
                <a:rPr lang="en-US" sz="1800"/>
                <a:t>Perryridge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Outer Join – Example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991350" cy="8429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Inner Join</a:t>
            </a:r>
            <a:br>
              <a:rPr lang="en-US"/>
            </a:br>
            <a:br>
              <a:rPr lang="en-US" sz="1600" b="1"/>
            </a:br>
            <a:r>
              <a:rPr lang="en-US" sz="1600" i="1"/>
              <a:t>loan     Borrower</a:t>
            </a:r>
          </a:p>
        </p:txBody>
      </p:sp>
      <p:sp>
        <p:nvSpPr>
          <p:cNvPr id="76823" name="AutoShape 23"/>
          <p:cNvSpPr>
            <a:spLocks noChangeArrowheads="1"/>
          </p:cNvSpPr>
          <p:nvPr/>
        </p:nvSpPr>
        <p:spPr bwMode="auto">
          <a:xfrm rot="16200000" flipV="1">
            <a:off x="1709738" y="1628775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524000" y="2209800"/>
            <a:ext cx="6019800" cy="990600"/>
            <a:chOff x="960" y="1392"/>
            <a:chExt cx="3792" cy="624"/>
          </a:xfrm>
        </p:grpSpPr>
        <p:sp>
          <p:nvSpPr>
            <p:cNvPr id="76805" name="Rectangle 5"/>
            <p:cNvSpPr>
              <a:spLocks noChangeArrowheads="1"/>
            </p:cNvSpPr>
            <p:nvPr/>
          </p:nvSpPr>
          <p:spPr bwMode="auto">
            <a:xfrm>
              <a:off x="960" y="1392"/>
              <a:ext cx="100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loan_number</a:t>
              </a:r>
              <a:endParaRPr lang="en-US" sz="1800"/>
            </a:p>
          </p:txBody>
        </p:sp>
        <p:sp>
          <p:nvSpPr>
            <p:cNvPr id="76806" name="Rectangle 6"/>
            <p:cNvSpPr>
              <a:spLocks noChangeArrowheads="1"/>
            </p:cNvSpPr>
            <p:nvPr/>
          </p:nvSpPr>
          <p:spPr bwMode="auto">
            <a:xfrm>
              <a:off x="2976" y="1392"/>
              <a:ext cx="72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amount</a:t>
              </a:r>
              <a:endParaRPr lang="en-US" sz="1800"/>
            </a:p>
          </p:txBody>
        </p:sp>
        <p:sp>
          <p:nvSpPr>
            <p:cNvPr id="76808" name="Rectangle 8"/>
            <p:cNvSpPr>
              <a:spLocks noChangeArrowheads="1"/>
            </p:cNvSpPr>
            <p:nvPr/>
          </p:nvSpPr>
          <p:spPr bwMode="auto">
            <a:xfrm>
              <a:off x="960" y="1632"/>
              <a:ext cx="100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L-170</a:t>
              </a:r>
            </a:p>
            <a:p>
              <a:r>
                <a:rPr lang="en-US" sz="1800"/>
                <a:t>L-230</a:t>
              </a:r>
            </a:p>
          </p:txBody>
        </p:sp>
        <p:sp>
          <p:nvSpPr>
            <p:cNvPr id="76809" name="Rectangle 9"/>
            <p:cNvSpPr>
              <a:spLocks noChangeArrowheads="1"/>
            </p:cNvSpPr>
            <p:nvPr/>
          </p:nvSpPr>
          <p:spPr bwMode="auto">
            <a:xfrm>
              <a:off x="2976" y="1632"/>
              <a:ext cx="720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/>
                <a:t>3000</a:t>
              </a:r>
            </a:p>
            <a:p>
              <a:pPr algn="ctr"/>
              <a:r>
                <a:rPr lang="en-US" sz="1800"/>
                <a:t>4000</a:t>
              </a:r>
            </a:p>
          </p:txBody>
        </p:sp>
        <p:sp>
          <p:nvSpPr>
            <p:cNvPr id="76810" name="Rectangle 10"/>
            <p:cNvSpPr>
              <a:spLocks noChangeArrowheads="1"/>
            </p:cNvSpPr>
            <p:nvPr/>
          </p:nvSpPr>
          <p:spPr bwMode="auto">
            <a:xfrm>
              <a:off x="3696" y="1392"/>
              <a:ext cx="105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customer_name</a:t>
              </a:r>
              <a:endParaRPr lang="en-US" sz="1800"/>
            </a:p>
          </p:txBody>
        </p:sp>
        <p:sp>
          <p:nvSpPr>
            <p:cNvPr id="76811" name="Rectangle 11"/>
            <p:cNvSpPr>
              <a:spLocks noChangeArrowheads="1"/>
            </p:cNvSpPr>
            <p:nvPr/>
          </p:nvSpPr>
          <p:spPr bwMode="auto">
            <a:xfrm>
              <a:off x="3696" y="1632"/>
              <a:ext cx="105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Jones</a:t>
              </a:r>
            </a:p>
            <a:p>
              <a:r>
                <a:rPr lang="en-US" sz="1800"/>
                <a:t>Smith</a:t>
              </a:r>
            </a:p>
          </p:txBody>
        </p:sp>
        <p:sp>
          <p:nvSpPr>
            <p:cNvPr id="76827" name="Rectangle 27"/>
            <p:cNvSpPr>
              <a:spLocks noChangeArrowheads="1"/>
            </p:cNvSpPr>
            <p:nvPr/>
          </p:nvSpPr>
          <p:spPr bwMode="auto">
            <a:xfrm>
              <a:off x="1968" y="1392"/>
              <a:ext cx="100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branch_name</a:t>
              </a:r>
              <a:endParaRPr lang="en-US" sz="1800"/>
            </a:p>
          </p:txBody>
        </p:sp>
        <p:sp>
          <p:nvSpPr>
            <p:cNvPr id="76828" name="Rectangle 28"/>
            <p:cNvSpPr>
              <a:spLocks noChangeArrowheads="1"/>
            </p:cNvSpPr>
            <p:nvPr/>
          </p:nvSpPr>
          <p:spPr bwMode="auto">
            <a:xfrm>
              <a:off x="1968" y="1632"/>
              <a:ext cx="100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Downtown</a:t>
              </a:r>
            </a:p>
            <a:p>
              <a:r>
                <a:rPr lang="en-US" sz="1800"/>
                <a:t>Redwood</a:t>
              </a:r>
            </a:p>
          </p:txBody>
        </p:sp>
      </p:grp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1589088" y="4254500"/>
            <a:ext cx="6032500" cy="1219200"/>
            <a:chOff x="1001" y="2680"/>
            <a:chExt cx="3800" cy="768"/>
          </a:xfrm>
        </p:grpSpPr>
        <p:sp>
          <p:nvSpPr>
            <p:cNvPr id="76821" name="Rectangle 21"/>
            <p:cNvSpPr>
              <a:spLocks noChangeArrowheads="1"/>
            </p:cNvSpPr>
            <p:nvPr/>
          </p:nvSpPr>
          <p:spPr bwMode="auto">
            <a:xfrm>
              <a:off x="3728" y="2920"/>
              <a:ext cx="1056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Jones</a:t>
              </a:r>
            </a:p>
            <a:p>
              <a:r>
                <a:rPr lang="en-US" sz="1800"/>
                <a:t>Smith</a:t>
              </a:r>
            </a:p>
            <a:p>
              <a:r>
                <a:rPr lang="en-US" sz="1800" i="1"/>
                <a:t>null</a:t>
              </a:r>
              <a:endParaRPr lang="en-US" sz="1800"/>
            </a:p>
          </p:txBody>
        </p:sp>
        <p:sp>
          <p:nvSpPr>
            <p:cNvPr id="76814" name="Rectangle 14"/>
            <p:cNvSpPr>
              <a:spLocks noChangeArrowheads="1"/>
            </p:cNvSpPr>
            <p:nvPr/>
          </p:nvSpPr>
          <p:spPr bwMode="auto">
            <a:xfrm>
              <a:off x="1010" y="2680"/>
              <a:ext cx="100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loan_number</a:t>
              </a:r>
              <a:endParaRPr lang="en-US" sz="1800"/>
            </a:p>
          </p:txBody>
        </p:sp>
        <p:sp>
          <p:nvSpPr>
            <p:cNvPr id="76815" name="Rectangle 15"/>
            <p:cNvSpPr>
              <a:spLocks noChangeArrowheads="1"/>
            </p:cNvSpPr>
            <p:nvPr/>
          </p:nvSpPr>
          <p:spPr bwMode="auto">
            <a:xfrm>
              <a:off x="3026" y="2680"/>
              <a:ext cx="72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amount</a:t>
              </a:r>
              <a:endParaRPr lang="en-US" sz="1800"/>
            </a:p>
          </p:txBody>
        </p:sp>
        <p:sp>
          <p:nvSpPr>
            <p:cNvPr id="76817" name="Rectangle 17"/>
            <p:cNvSpPr>
              <a:spLocks noChangeArrowheads="1"/>
            </p:cNvSpPr>
            <p:nvPr/>
          </p:nvSpPr>
          <p:spPr bwMode="auto">
            <a:xfrm>
              <a:off x="1001" y="2920"/>
              <a:ext cx="1008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L-170</a:t>
              </a:r>
            </a:p>
            <a:p>
              <a:r>
                <a:rPr lang="en-US" sz="1800"/>
                <a:t>L-230</a:t>
              </a:r>
            </a:p>
            <a:p>
              <a:r>
                <a:rPr lang="en-US" sz="1800"/>
                <a:t>L-260</a:t>
              </a:r>
            </a:p>
          </p:txBody>
        </p:sp>
        <p:sp>
          <p:nvSpPr>
            <p:cNvPr id="76818" name="Rectangle 18"/>
            <p:cNvSpPr>
              <a:spLocks noChangeArrowheads="1"/>
            </p:cNvSpPr>
            <p:nvPr/>
          </p:nvSpPr>
          <p:spPr bwMode="auto">
            <a:xfrm>
              <a:off x="3008" y="2920"/>
              <a:ext cx="720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/>
                <a:t>3000</a:t>
              </a:r>
            </a:p>
            <a:p>
              <a:pPr algn="ctr"/>
              <a:r>
                <a:rPr lang="en-US" sz="1800"/>
                <a:t>4000</a:t>
              </a:r>
            </a:p>
            <a:p>
              <a:pPr algn="ctr"/>
              <a:r>
                <a:rPr lang="en-US" sz="1800"/>
                <a:t>1700</a:t>
              </a:r>
            </a:p>
          </p:txBody>
        </p:sp>
        <p:sp>
          <p:nvSpPr>
            <p:cNvPr id="76819" name="Rectangle 19"/>
            <p:cNvSpPr>
              <a:spLocks noChangeArrowheads="1"/>
            </p:cNvSpPr>
            <p:nvPr/>
          </p:nvSpPr>
          <p:spPr bwMode="auto">
            <a:xfrm>
              <a:off x="3745" y="2680"/>
              <a:ext cx="105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customer_name</a:t>
              </a:r>
              <a:endParaRPr lang="en-US" sz="1800"/>
            </a:p>
          </p:txBody>
        </p:sp>
        <p:sp>
          <p:nvSpPr>
            <p:cNvPr id="76829" name="Rectangle 29"/>
            <p:cNvSpPr>
              <a:spLocks noChangeArrowheads="1"/>
            </p:cNvSpPr>
            <p:nvPr/>
          </p:nvSpPr>
          <p:spPr bwMode="auto">
            <a:xfrm>
              <a:off x="2018" y="2680"/>
              <a:ext cx="100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branch_name</a:t>
              </a:r>
              <a:endParaRPr lang="en-US" sz="1800"/>
            </a:p>
          </p:txBody>
        </p:sp>
        <p:sp>
          <p:nvSpPr>
            <p:cNvPr id="76830" name="Rectangle 30"/>
            <p:cNvSpPr>
              <a:spLocks noChangeArrowheads="1"/>
            </p:cNvSpPr>
            <p:nvPr/>
          </p:nvSpPr>
          <p:spPr bwMode="auto">
            <a:xfrm>
              <a:off x="2000" y="2920"/>
              <a:ext cx="1008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Downtown</a:t>
              </a:r>
            </a:p>
            <a:p>
              <a:r>
                <a:rPr lang="en-US" sz="1800"/>
                <a:t>Redwood</a:t>
              </a:r>
            </a:p>
            <a:p>
              <a:r>
                <a:rPr lang="en-US" sz="1800"/>
                <a:t>Perryridge</a:t>
              </a: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793750" y="3422650"/>
            <a:ext cx="4235450" cy="738188"/>
            <a:chOff x="714" y="2156"/>
            <a:chExt cx="2668" cy="465"/>
          </a:xfrm>
        </p:grpSpPr>
        <p:sp>
          <p:nvSpPr>
            <p:cNvPr id="76826" name="Rectangle 26"/>
            <p:cNvSpPr>
              <a:spLocks noChangeArrowheads="1"/>
            </p:cNvSpPr>
            <p:nvPr/>
          </p:nvSpPr>
          <p:spPr bwMode="auto">
            <a:xfrm>
              <a:off x="714" y="2156"/>
              <a:ext cx="2668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</a:pPr>
              <a:r>
                <a:rPr kumimoji="1" lang="en-US" sz="1800" b="1"/>
                <a:t> </a:t>
              </a:r>
              <a:r>
                <a:rPr kumimoji="1" lang="en-US" sz="1800"/>
                <a:t>Left Outer Join</a:t>
              </a:r>
            </a:p>
            <a:p>
              <a:pPr>
                <a:spcBef>
                  <a:spcPct val="35000"/>
                </a:spcBef>
                <a:buClr>
                  <a:schemeClr val="tx2"/>
                </a:buClr>
                <a:buFont typeface="Monotype Sorts" pitchFamily="2" charset="2"/>
                <a:buNone/>
              </a:pPr>
              <a:r>
                <a:rPr kumimoji="1" lang="en-US" sz="1800" i="1"/>
                <a:t>    loan          Borrower</a:t>
              </a:r>
              <a:endParaRPr kumimoji="1" lang="en-US" sz="1800" b="1"/>
            </a:p>
          </p:txBody>
        </p:sp>
        <p:grpSp>
          <p:nvGrpSpPr>
            <p:cNvPr id="5" name="Group 41"/>
            <p:cNvGrpSpPr>
              <a:grpSpLocks/>
            </p:cNvGrpSpPr>
            <p:nvPr/>
          </p:nvGrpSpPr>
          <p:grpSpPr bwMode="auto">
            <a:xfrm>
              <a:off x="1248" y="2465"/>
              <a:ext cx="261" cy="132"/>
              <a:chOff x="1225" y="2417"/>
              <a:chExt cx="261" cy="132"/>
            </a:xfrm>
          </p:grpSpPr>
          <p:sp>
            <p:nvSpPr>
              <p:cNvPr id="76842" name="AutoShape 42"/>
              <p:cNvSpPr>
                <a:spLocks noChangeArrowheads="1"/>
              </p:cNvSpPr>
              <p:nvPr/>
            </p:nvSpPr>
            <p:spPr bwMode="auto">
              <a:xfrm rot="16200000" flipV="1">
                <a:off x="1354" y="2417"/>
                <a:ext cx="132" cy="132"/>
              </a:xfrm>
              <a:prstGeom prst="flowChartCollat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3" name="Line 43"/>
              <p:cNvSpPr>
                <a:spLocks noChangeShapeType="1"/>
              </p:cNvSpPr>
              <p:nvPr/>
            </p:nvSpPr>
            <p:spPr bwMode="auto">
              <a:xfrm flipH="1">
                <a:off x="1228" y="2419"/>
                <a:ext cx="1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6844" name="Line 44"/>
              <p:cNvSpPr>
                <a:spLocks noChangeShapeType="1"/>
              </p:cNvSpPr>
              <p:nvPr/>
            </p:nvSpPr>
            <p:spPr bwMode="auto">
              <a:xfrm flipH="1">
                <a:off x="1225" y="2542"/>
                <a:ext cx="1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Outer Join – Example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1295400" y="2062163"/>
            <a:ext cx="6019800" cy="1219200"/>
            <a:chOff x="816" y="1299"/>
            <a:chExt cx="3792" cy="768"/>
          </a:xfrm>
        </p:grpSpPr>
        <p:sp>
          <p:nvSpPr>
            <p:cNvPr id="77829" name="Rectangle 5"/>
            <p:cNvSpPr>
              <a:spLocks noChangeArrowheads="1"/>
            </p:cNvSpPr>
            <p:nvPr/>
          </p:nvSpPr>
          <p:spPr bwMode="auto">
            <a:xfrm>
              <a:off x="816" y="1299"/>
              <a:ext cx="100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loan_number</a:t>
              </a:r>
              <a:endParaRPr lang="en-US" sz="1800"/>
            </a:p>
          </p:txBody>
        </p:sp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832" y="1299"/>
              <a:ext cx="72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amount</a:t>
              </a:r>
              <a:endParaRPr lang="en-US" sz="1800"/>
            </a:p>
          </p:txBody>
        </p:sp>
        <p:sp>
          <p:nvSpPr>
            <p:cNvPr id="77832" name="Rectangle 8"/>
            <p:cNvSpPr>
              <a:spLocks noChangeArrowheads="1"/>
            </p:cNvSpPr>
            <p:nvPr/>
          </p:nvSpPr>
          <p:spPr bwMode="auto">
            <a:xfrm>
              <a:off x="816" y="1539"/>
              <a:ext cx="1008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L-170</a:t>
              </a:r>
            </a:p>
            <a:p>
              <a:r>
                <a:rPr lang="en-US" sz="1800"/>
                <a:t>L-230</a:t>
              </a:r>
            </a:p>
            <a:p>
              <a:r>
                <a:rPr lang="en-US" sz="1800"/>
                <a:t>L-155</a:t>
              </a:r>
            </a:p>
          </p:txBody>
        </p:sp>
        <p:sp>
          <p:nvSpPr>
            <p:cNvPr id="77833" name="Rectangle 9"/>
            <p:cNvSpPr>
              <a:spLocks noChangeArrowheads="1"/>
            </p:cNvSpPr>
            <p:nvPr/>
          </p:nvSpPr>
          <p:spPr bwMode="auto">
            <a:xfrm>
              <a:off x="2832" y="1539"/>
              <a:ext cx="720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/>
                <a:t>3000</a:t>
              </a:r>
            </a:p>
            <a:p>
              <a:pPr algn="ctr"/>
              <a:r>
                <a:rPr lang="en-US" sz="1800"/>
                <a:t>4000</a:t>
              </a:r>
            </a:p>
            <a:p>
              <a:pPr algn="ctr"/>
              <a:r>
                <a:rPr lang="en-US" sz="1800" i="1"/>
                <a:t>null</a:t>
              </a:r>
            </a:p>
          </p:txBody>
        </p:sp>
        <p:sp>
          <p:nvSpPr>
            <p:cNvPr id="77834" name="Rectangle 10"/>
            <p:cNvSpPr>
              <a:spLocks noChangeArrowheads="1"/>
            </p:cNvSpPr>
            <p:nvPr/>
          </p:nvSpPr>
          <p:spPr bwMode="auto">
            <a:xfrm>
              <a:off x="3552" y="1299"/>
              <a:ext cx="105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customer_name</a:t>
              </a:r>
              <a:endParaRPr lang="en-US" sz="1800"/>
            </a:p>
          </p:txBody>
        </p:sp>
        <p:sp>
          <p:nvSpPr>
            <p:cNvPr id="77835" name="Rectangle 11"/>
            <p:cNvSpPr>
              <a:spLocks noChangeArrowheads="1"/>
            </p:cNvSpPr>
            <p:nvPr/>
          </p:nvSpPr>
          <p:spPr bwMode="auto">
            <a:xfrm>
              <a:off x="3552" y="1539"/>
              <a:ext cx="1056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Jones</a:t>
              </a:r>
            </a:p>
            <a:p>
              <a:r>
                <a:rPr lang="en-US" sz="1800"/>
                <a:t>Smith</a:t>
              </a:r>
            </a:p>
            <a:p>
              <a:r>
                <a:rPr lang="en-US" sz="1800"/>
                <a:t>Hayes</a:t>
              </a:r>
            </a:p>
          </p:txBody>
        </p:sp>
        <p:sp>
          <p:nvSpPr>
            <p:cNvPr id="77849" name="Rectangle 25"/>
            <p:cNvSpPr>
              <a:spLocks noChangeArrowheads="1"/>
            </p:cNvSpPr>
            <p:nvPr/>
          </p:nvSpPr>
          <p:spPr bwMode="auto">
            <a:xfrm>
              <a:off x="1824" y="1299"/>
              <a:ext cx="100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branch_name</a:t>
              </a:r>
              <a:endParaRPr lang="en-US" sz="1800"/>
            </a:p>
          </p:txBody>
        </p:sp>
        <p:sp>
          <p:nvSpPr>
            <p:cNvPr id="77850" name="Rectangle 26"/>
            <p:cNvSpPr>
              <a:spLocks noChangeArrowheads="1"/>
            </p:cNvSpPr>
            <p:nvPr/>
          </p:nvSpPr>
          <p:spPr bwMode="auto">
            <a:xfrm>
              <a:off x="1824" y="1539"/>
              <a:ext cx="1008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Downtown</a:t>
              </a:r>
            </a:p>
            <a:p>
              <a:r>
                <a:rPr lang="en-US" sz="1800"/>
                <a:t>Redwood</a:t>
              </a:r>
            </a:p>
            <a:p>
              <a:r>
                <a:rPr lang="en-US" sz="1800" i="1"/>
                <a:t>null</a:t>
              </a:r>
              <a:endParaRPr lang="en-US" sz="1800"/>
            </a:p>
          </p:txBody>
        </p:sp>
      </p:grp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1219200" y="4267200"/>
            <a:ext cx="6019800" cy="1524000"/>
            <a:chOff x="768" y="2688"/>
            <a:chExt cx="3792" cy="960"/>
          </a:xfrm>
        </p:grpSpPr>
        <p:sp>
          <p:nvSpPr>
            <p:cNvPr id="77838" name="Rectangle 14"/>
            <p:cNvSpPr>
              <a:spLocks noChangeArrowheads="1"/>
            </p:cNvSpPr>
            <p:nvPr/>
          </p:nvSpPr>
          <p:spPr bwMode="auto">
            <a:xfrm>
              <a:off x="768" y="2688"/>
              <a:ext cx="100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loan_number</a:t>
              </a:r>
              <a:endParaRPr lang="en-US" sz="1800"/>
            </a:p>
          </p:txBody>
        </p:sp>
        <p:sp>
          <p:nvSpPr>
            <p:cNvPr id="77839" name="Rectangle 15"/>
            <p:cNvSpPr>
              <a:spLocks noChangeArrowheads="1"/>
            </p:cNvSpPr>
            <p:nvPr/>
          </p:nvSpPr>
          <p:spPr bwMode="auto">
            <a:xfrm>
              <a:off x="2784" y="2688"/>
              <a:ext cx="72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amount</a:t>
              </a:r>
              <a:endParaRPr lang="en-US" sz="1800"/>
            </a:p>
          </p:txBody>
        </p:sp>
        <p:sp>
          <p:nvSpPr>
            <p:cNvPr id="77841" name="Rectangle 17"/>
            <p:cNvSpPr>
              <a:spLocks noChangeArrowheads="1"/>
            </p:cNvSpPr>
            <p:nvPr/>
          </p:nvSpPr>
          <p:spPr bwMode="auto">
            <a:xfrm>
              <a:off x="768" y="2928"/>
              <a:ext cx="1008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L-170</a:t>
              </a:r>
            </a:p>
            <a:p>
              <a:r>
                <a:rPr lang="en-US" sz="1800"/>
                <a:t>L-230</a:t>
              </a:r>
            </a:p>
            <a:p>
              <a:r>
                <a:rPr lang="en-US" sz="1800"/>
                <a:t>L-260</a:t>
              </a:r>
            </a:p>
            <a:p>
              <a:r>
                <a:rPr lang="en-US" sz="1800"/>
                <a:t>L-155</a:t>
              </a:r>
            </a:p>
          </p:txBody>
        </p:sp>
        <p:sp>
          <p:nvSpPr>
            <p:cNvPr id="77842" name="Rectangle 18"/>
            <p:cNvSpPr>
              <a:spLocks noChangeArrowheads="1"/>
            </p:cNvSpPr>
            <p:nvPr/>
          </p:nvSpPr>
          <p:spPr bwMode="auto">
            <a:xfrm>
              <a:off x="2784" y="2928"/>
              <a:ext cx="720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/>
                <a:t>3000</a:t>
              </a:r>
            </a:p>
            <a:p>
              <a:pPr algn="ctr"/>
              <a:r>
                <a:rPr lang="en-US" sz="1800"/>
                <a:t>4000</a:t>
              </a:r>
            </a:p>
            <a:p>
              <a:pPr algn="ctr"/>
              <a:r>
                <a:rPr lang="en-US" sz="1800"/>
                <a:t>1700</a:t>
              </a:r>
            </a:p>
            <a:p>
              <a:pPr algn="ctr"/>
              <a:r>
                <a:rPr lang="en-US" sz="1800" i="1"/>
                <a:t>null</a:t>
              </a:r>
            </a:p>
          </p:txBody>
        </p:sp>
        <p:sp>
          <p:nvSpPr>
            <p:cNvPr id="77843" name="Rectangle 19"/>
            <p:cNvSpPr>
              <a:spLocks noChangeArrowheads="1"/>
            </p:cNvSpPr>
            <p:nvPr/>
          </p:nvSpPr>
          <p:spPr bwMode="auto">
            <a:xfrm>
              <a:off x="3504" y="2688"/>
              <a:ext cx="105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customer_name</a:t>
              </a:r>
              <a:endParaRPr lang="en-US" sz="1800"/>
            </a:p>
          </p:txBody>
        </p:sp>
        <p:sp>
          <p:nvSpPr>
            <p:cNvPr id="77844" name="Rectangle 20"/>
            <p:cNvSpPr>
              <a:spLocks noChangeArrowheads="1"/>
            </p:cNvSpPr>
            <p:nvPr/>
          </p:nvSpPr>
          <p:spPr bwMode="auto">
            <a:xfrm>
              <a:off x="3504" y="2928"/>
              <a:ext cx="1056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Jones</a:t>
              </a:r>
            </a:p>
            <a:p>
              <a:r>
                <a:rPr lang="en-US" sz="1800"/>
                <a:t>Smith</a:t>
              </a:r>
            </a:p>
            <a:p>
              <a:r>
                <a:rPr lang="en-US" sz="1800" i="1"/>
                <a:t>null</a:t>
              </a:r>
              <a:endParaRPr lang="en-US" sz="1800"/>
            </a:p>
            <a:p>
              <a:r>
                <a:rPr lang="en-US" sz="1800"/>
                <a:t>Hayes</a:t>
              </a:r>
            </a:p>
          </p:txBody>
        </p:sp>
        <p:sp>
          <p:nvSpPr>
            <p:cNvPr id="77851" name="Rectangle 27"/>
            <p:cNvSpPr>
              <a:spLocks noChangeArrowheads="1"/>
            </p:cNvSpPr>
            <p:nvPr/>
          </p:nvSpPr>
          <p:spPr bwMode="auto">
            <a:xfrm>
              <a:off x="1776" y="2688"/>
              <a:ext cx="100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i="1"/>
                <a:t>branch_name</a:t>
              </a:r>
              <a:endParaRPr lang="en-US" sz="1800"/>
            </a:p>
          </p:txBody>
        </p:sp>
        <p:sp>
          <p:nvSpPr>
            <p:cNvPr id="77852" name="Rectangle 28"/>
            <p:cNvSpPr>
              <a:spLocks noChangeArrowheads="1"/>
            </p:cNvSpPr>
            <p:nvPr/>
          </p:nvSpPr>
          <p:spPr bwMode="auto">
            <a:xfrm>
              <a:off x="1776" y="2928"/>
              <a:ext cx="1008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/>
                <a:t>Downtown</a:t>
              </a:r>
            </a:p>
            <a:p>
              <a:r>
                <a:rPr lang="en-US" sz="1800"/>
                <a:t>Redwood</a:t>
              </a:r>
            </a:p>
            <a:p>
              <a:r>
                <a:rPr lang="en-US" sz="1800"/>
                <a:t>Perryridge</a:t>
              </a:r>
            </a:p>
            <a:p>
              <a:r>
                <a:rPr lang="en-US" sz="1800" i="1"/>
                <a:t>null</a:t>
              </a:r>
              <a:endParaRPr lang="en-US" sz="1800"/>
            </a:p>
          </p:txBody>
        </p: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806450" y="3405188"/>
            <a:ext cx="4070350" cy="738187"/>
            <a:chOff x="508" y="2145"/>
            <a:chExt cx="2564" cy="465"/>
          </a:xfrm>
        </p:grpSpPr>
        <p:sp>
          <p:nvSpPr>
            <p:cNvPr id="77848" name="Rectangle 24"/>
            <p:cNvSpPr>
              <a:spLocks noChangeArrowheads="1"/>
            </p:cNvSpPr>
            <p:nvPr/>
          </p:nvSpPr>
          <p:spPr bwMode="auto">
            <a:xfrm>
              <a:off x="508" y="2145"/>
              <a:ext cx="2564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</a:pPr>
              <a:r>
                <a:rPr kumimoji="1" lang="en-US" sz="1800"/>
                <a:t> Full Outer Join</a:t>
              </a:r>
            </a:p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1800" i="1"/>
                <a:t>    loan        borrower</a:t>
              </a:r>
            </a:p>
          </p:txBody>
        </p:sp>
        <p:grpSp>
          <p:nvGrpSpPr>
            <p:cNvPr id="5" name="Group 56"/>
            <p:cNvGrpSpPr>
              <a:grpSpLocks/>
            </p:cNvGrpSpPr>
            <p:nvPr/>
          </p:nvGrpSpPr>
          <p:grpSpPr bwMode="auto">
            <a:xfrm>
              <a:off x="1017" y="2448"/>
              <a:ext cx="244" cy="96"/>
              <a:chOff x="1141" y="2444"/>
              <a:chExt cx="244" cy="96"/>
            </a:xfrm>
          </p:grpSpPr>
          <p:sp>
            <p:nvSpPr>
              <p:cNvPr id="77881" name="AutoShape 57"/>
              <p:cNvSpPr>
                <a:spLocks noChangeArrowheads="1"/>
              </p:cNvSpPr>
              <p:nvPr/>
            </p:nvSpPr>
            <p:spPr bwMode="auto">
              <a:xfrm rot="16200000" flipV="1">
                <a:off x="1213" y="2444"/>
                <a:ext cx="96" cy="96"/>
              </a:xfrm>
              <a:prstGeom prst="flowChartCollat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882" name="Line 58"/>
              <p:cNvSpPr>
                <a:spLocks noChangeShapeType="1"/>
              </p:cNvSpPr>
              <p:nvPr/>
            </p:nvSpPr>
            <p:spPr bwMode="auto">
              <a:xfrm flipH="1">
                <a:off x="1144" y="2450"/>
                <a:ext cx="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883" name="Line 59"/>
              <p:cNvSpPr>
                <a:spLocks noChangeShapeType="1"/>
              </p:cNvSpPr>
              <p:nvPr/>
            </p:nvSpPr>
            <p:spPr bwMode="auto">
              <a:xfrm flipH="1">
                <a:off x="1141" y="2537"/>
                <a:ext cx="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884" name="Line 60"/>
              <p:cNvSpPr>
                <a:spLocks noChangeShapeType="1"/>
              </p:cNvSpPr>
              <p:nvPr/>
            </p:nvSpPr>
            <p:spPr bwMode="auto">
              <a:xfrm flipH="1">
                <a:off x="1321" y="2537"/>
                <a:ext cx="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885" name="Line 61"/>
              <p:cNvSpPr>
                <a:spLocks noChangeShapeType="1"/>
              </p:cNvSpPr>
              <p:nvPr/>
            </p:nvSpPr>
            <p:spPr bwMode="auto">
              <a:xfrm flipH="1">
                <a:off x="1309" y="2444"/>
                <a:ext cx="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6" name="Group 82"/>
          <p:cNvGrpSpPr>
            <a:grpSpLocks/>
          </p:cNvGrpSpPr>
          <p:nvPr/>
        </p:nvGrpSpPr>
        <p:grpSpPr bwMode="auto">
          <a:xfrm>
            <a:off x="798513" y="1077913"/>
            <a:ext cx="4070350" cy="738187"/>
            <a:chOff x="503" y="679"/>
            <a:chExt cx="2564" cy="465"/>
          </a:xfrm>
        </p:grpSpPr>
        <p:sp>
          <p:nvSpPr>
            <p:cNvPr id="77890" name="Rectangle 66"/>
            <p:cNvSpPr>
              <a:spLocks noChangeArrowheads="1"/>
            </p:cNvSpPr>
            <p:nvPr/>
          </p:nvSpPr>
          <p:spPr bwMode="auto">
            <a:xfrm>
              <a:off x="503" y="679"/>
              <a:ext cx="2564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</a:pPr>
              <a:r>
                <a:rPr kumimoji="1" lang="en-US" sz="1800"/>
                <a:t> Right Outer Join</a:t>
              </a:r>
            </a:p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1800" i="1"/>
                <a:t>    loan        borrower</a:t>
              </a:r>
            </a:p>
          </p:txBody>
        </p:sp>
        <p:grpSp>
          <p:nvGrpSpPr>
            <p:cNvPr id="7" name="Group 73"/>
            <p:cNvGrpSpPr>
              <a:grpSpLocks/>
            </p:cNvGrpSpPr>
            <p:nvPr/>
          </p:nvGrpSpPr>
          <p:grpSpPr bwMode="auto">
            <a:xfrm>
              <a:off x="1065" y="978"/>
              <a:ext cx="167" cy="99"/>
              <a:chOff x="1050" y="991"/>
              <a:chExt cx="167" cy="99"/>
            </a:xfrm>
          </p:grpSpPr>
          <p:sp>
            <p:nvSpPr>
              <p:cNvPr id="77898" name="AutoShape 74"/>
              <p:cNvSpPr>
                <a:spLocks noChangeArrowheads="1"/>
              </p:cNvSpPr>
              <p:nvPr/>
            </p:nvSpPr>
            <p:spPr bwMode="auto">
              <a:xfrm rot="16200000" flipV="1">
                <a:off x="1050" y="992"/>
                <a:ext cx="96" cy="96"/>
              </a:xfrm>
              <a:prstGeom prst="flowChartCollat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899" name="Line 75"/>
              <p:cNvSpPr>
                <a:spLocks noChangeShapeType="1"/>
              </p:cNvSpPr>
              <p:nvPr/>
            </p:nvSpPr>
            <p:spPr bwMode="auto">
              <a:xfrm flipH="1">
                <a:off x="1153" y="991"/>
                <a:ext cx="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900" name="Line 76"/>
              <p:cNvSpPr>
                <a:spLocks noChangeShapeType="1"/>
              </p:cNvSpPr>
              <p:nvPr/>
            </p:nvSpPr>
            <p:spPr bwMode="auto">
              <a:xfrm flipH="1">
                <a:off x="1153" y="1090"/>
                <a:ext cx="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View of Data</a:t>
            </a:r>
          </a:p>
        </p:txBody>
      </p:sp>
      <p:sp>
        <p:nvSpPr>
          <p:cNvPr id="91139" name="Text Box 3"/>
          <p:cNvSpPr txBox="1">
            <a:spLocks noChangeArrowheads="1"/>
          </p:cNvSpPr>
          <p:nvPr/>
        </p:nvSpPr>
        <p:spPr bwMode="auto">
          <a:xfrm>
            <a:off x="777875" y="1176338"/>
            <a:ext cx="4524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An architecture for a database system </a:t>
            </a:r>
          </a:p>
        </p:txBody>
      </p:sp>
      <p:pic>
        <p:nvPicPr>
          <p:cNvPr id="9114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9988" y="1795463"/>
            <a:ext cx="7402512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3625"/>
            <a:ext cx="7620000" cy="4876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It is possible for tuples to have a null value, denoted by </a:t>
            </a:r>
            <a:r>
              <a:rPr lang="en-US" i="1"/>
              <a:t>null</a:t>
            </a:r>
            <a:r>
              <a:rPr lang="en-US"/>
              <a:t>, for some of their attributes</a:t>
            </a:r>
          </a:p>
          <a:p>
            <a:pPr>
              <a:lnSpc>
                <a:spcPct val="120000"/>
              </a:lnSpc>
            </a:pPr>
            <a:r>
              <a:rPr lang="en-US" i="1"/>
              <a:t>null</a:t>
            </a:r>
            <a:r>
              <a:rPr lang="en-US"/>
              <a:t> signifies an unknown value or that a value does not exist.</a:t>
            </a:r>
          </a:p>
          <a:p>
            <a:pPr>
              <a:lnSpc>
                <a:spcPct val="120000"/>
              </a:lnSpc>
            </a:pPr>
            <a:r>
              <a:rPr lang="en-US"/>
              <a:t>The result of any arithmetic expression involving </a:t>
            </a:r>
            <a:r>
              <a:rPr lang="en-US" i="1"/>
              <a:t>null</a:t>
            </a:r>
            <a:r>
              <a:rPr lang="en-US"/>
              <a:t> is </a:t>
            </a:r>
            <a:r>
              <a:rPr lang="en-US" i="1"/>
              <a:t>null.</a:t>
            </a:r>
          </a:p>
          <a:p>
            <a:pPr>
              <a:lnSpc>
                <a:spcPct val="120000"/>
              </a:lnSpc>
            </a:pPr>
            <a:r>
              <a:rPr lang="en-US"/>
              <a:t>Aggregate functions simply ignore null values (as in SQL)</a:t>
            </a:r>
          </a:p>
          <a:p>
            <a:pPr>
              <a:lnSpc>
                <a:spcPct val="120000"/>
              </a:lnSpc>
            </a:pPr>
            <a:r>
              <a:rPr lang="en-US"/>
              <a:t>For duplicate elimination and grouping, null is treated like any other value, and two nulls are assumed to be  the same (as in SQL)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104900"/>
            <a:ext cx="7791450" cy="4930775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Comparisons with null values return the special truth value: </a:t>
            </a:r>
            <a:r>
              <a:rPr lang="en-US" i="1"/>
              <a:t>unknown</a:t>
            </a:r>
          </a:p>
          <a:p>
            <a:pPr lvl="1"/>
            <a:r>
              <a:rPr lang="en-US"/>
              <a:t>If </a:t>
            </a:r>
            <a:r>
              <a:rPr lang="en-US" i="1"/>
              <a:t>false</a:t>
            </a:r>
            <a:r>
              <a:rPr lang="en-US"/>
              <a:t> was used instead of </a:t>
            </a:r>
            <a:r>
              <a:rPr lang="en-US" i="1"/>
              <a:t>unknown</a:t>
            </a:r>
            <a:r>
              <a:rPr lang="en-US"/>
              <a:t>, then    </a:t>
            </a:r>
            <a:r>
              <a:rPr lang="en-US" i="1"/>
              <a:t>not (A &lt; 5)</a:t>
            </a:r>
            <a:r>
              <a:rPr lang="en-US"/>
              <a:t> </a:t>
            </a:r>
            <a:br>
              <a:rPr lang="en-US"/>
            </a:br>
            <a:r>
              <a:rPr lang="en-US"/>
              <a:t>               would not be equivalent to               </a:t>
            </a:r>
            <a:r>
              <a:rPr lang="en-US" i="1"/>
              <a:t>A &gt;= 5</a:t>
            </a:r>
          </a:p>
          <a:p>
            <a:r>
              <a:rPr lang="en-US"/>
              <a:t>Three-valued logic using the truth value </a:t>
            </a:r>
            <a:r>
              <a:rPr lang="en-US" i="1"/>
              <a:t>unknown</a:t>
            </a:r>
            <a:r>
              <a:rPr lang="en-US"/>
              <a:t>:</a:t>
            </a:r>
          </a:p>
          <a:p>
            <a:pPr lvl="1"/>
            <a:r>
              <a:rPr lang="en-US"/>
              <a:t>OR: (</a:t>
            </a:r>
            <a:r>
              <a:rPr lang="en-US" i="1"/>
              <a:t>unknown</a:t>
            </a:r>
            <a:r>
              <a:rPr lang="en-US"/>
              <a:t> </a:t>
            </a:r>
            <a:r>
              <a:rPr lang="en-US" b="1"/>
              <a:t>or</a:t>
            </a:r>
            <a:r>
              <a:rPr lang="en-US"/>
              <a:t> </a:t>
            </a:r>
            <a:r>
              <a:rPr lang="en-US" i="1"/>
              <a:t>true</a:t>
            </a:r>
            <a:r>
              <a:rPr lang="en-US"/>
              <a:t>)         = </a:t>
            </a:r>
            <a:r>
              <a:rPr lang="en-US" i="1"/>
              <a:t>true</a:t>
            </a:r>
            <a:r>
              <a:rPr lang="en-US"/>
              <a:t>, </a:t>
            </a:r>
            <a:br>
              <a:rPr lang="en-US"/>
            </a:br>
            <a:r>
              <a:rPr lang="en-US"/>
              <a:t>       (</a:t>
            </a:r>
            <a:r>
              <a:rPr lang="en-US" i="1"/>
              <a:t>unknown</a:t>
            </a:r>
            <a:r>
              <a:rPr lang="en-US"/>
              <a:t> </a:t>
            </a:r>
            <a:r>
              <a:rPr lang="en-US" b="1"/>
              <a:t>or</a:t>
            </a:r>
            <a:r>
              <a:rPr lang="en-US"/>
              <a:t> </a:t>
            </a:r>
            <a:r>
              <a:rPr lang="en-US" i="1"/>
              <a:t>false</a:t>
            </a:r>
            <a:r>
              <a:rPr lang="en-US"/>
              <a:t>)        = </a:t>
            </a:r>
            <a:r>
              <a:rPr lang="en-US" i="1"/>
              <a:t>unknown</a:t>
            </a:r>
            <a:br>
              <a:rPr lang="en-US"/>
            </a:br>
            <a:r>
              <a:rPr lang="en-US"/>
              <a:t>       (</a:t>
            </a:r>
            <a:r>
              <a:rPr lang="en-US" i="1"/>
              <a:t>unknown </a:t>
            </a:r>
            <a:r>
              <a:rPr lang="en-US" b="1"/>
              <a:t>or</a:t>
            </a:r>
            <a:r>
              <a:rPr lang="en-US" i="1"/>
              <a:t> unknown</a:t>
            </a:r>
            <a:r>
              <a:rPr lang="en-US"/>
              <a:t>)</a:t>
            </a:r>
            <a:r>
              <a:rPr lang="en-US" i="1"/>
              <a:t> = unknown</a:t>
            </a:r>
          </a:p>
          <a:p>
            <a:pPr lvl="1"/>
            <a:r>
              <a:rPr lang="en-US"/>
              <a:t>AND:</a:t>
            </a:r>
            <a:r>
              <a:rPr lang="en-US" i="1"/>
              <a:t>   </a:t>
            </a:r>
            <a:r>
              <a:rPr lang="en-US"/>
              <a:t>(</a:t>
            </a:r>
            <a:r>
              <a:rPr lang="en-US" i="1"/>
              <a:t>true</a:t>
            </a:r>
            <a:r>
              <a:rPr lang="en-US" b="1"/>
              <a:t> and </a:t>
            </a:r>
            <a:r>
              <a:rPr lang="en-US" i="1"/>
              <a:t>unknown</a:t>
            </a:r>
            <a:r>
              <a:rPr lang="en-US"/>
              <a:t>)</a:t>
            </a:r>
            <a:r>
              <a:rPr lang="en-US" i="1"/>
              <a:t>         = unknown,   </a:t>
            </a:r>
            <a:br>
              <a:rPr lang="en-US" i="1"/>
            </a:br>
            <a:r>
              <a:rPr lang="en-US" i="1"/>
              <a:t>           </a:t>
            </a:r>
            <a:r>
              <a:rPr lang="en-US"/>
              <a:t>(</a:t>
            </a:r>
            <a:r>
              <a:rPr lang="en-US" i="1"/>
              <a:t>false</a:t>
            </a:r>
            <a:r>
              <a:rPr lang="en-US" b="1"/>
              <a:t> and </a:t>
            </a:r>
            <a:r>
              <a:rPr lang="en-US" i="1"/>
              <a:t>unknown</a:t>
            </a:r>
            <a:r>
              <a:rPr lang="en-US"/>
              <a:t>)</a:t>
            </a:r>
            <a:r>
              <a:rPr lang="en-US" i="1"/>
              <a:t>        = false,</a:t>
            </a:r>
            <a:br>
              <a:rPr lang="en-US" i="1"/>
            </a:br>
            <a:r>
              <a:rPr lang="en-US" i="1"/>
              <a:t>           </a:t>
            </a:r>
            <a:r>
              <a:rPr lang="en-US"/>
              <a:t>(</a:t>
            </a:r>
            <a:r>
              <a:rPr lang="en-US" i="1"/>
              <a:t>unknown </a:t>
            </a:r>
            <a:r>
              <a:rPr lang="en-US" b="1"/>
              <a:t>and</a:t>
            </a:r>
            <a:r>
              <a:rPr lang="en-US" i="1"/>
              <a:t> unknown</a:t>
            </a:r>
            <a:r>
              <a:rPr lang="en-US"/>
              <a:t>)</a:t>
            </a:r>
            <a:r>
              <a:rPr lang="en-US" i="1"/>
              <a:t> = unknown</a:t>
            </a:r>
          </a:p>
          <a:p>
            <a:pPr lvl="1"/>
            <a:r>
              <a:rPr lang="en-US"/>
              <a:t>NOT</a:t>
            </a:r>
            <a:r>
              <a:rPr lang="en-US" i="1"/>
              <a:t>:  </a:t>
            </a:r>
            <a:r>
              <a:rPr lang="en-US"/>
              <a:t>(</a:t>
            </a:r>
            <a:r>
              <a:rPr lang="en-US" b="1"/>
              <a:t>not</a:t>
            </a:r>
            <a:r>
              <a:rPr lang="en-US" i="1"/>
              <a:t> unknown</a:t>
            </a:r>
            <a:r>
              <a:rPr lang="en-US"/>
              <a:t>)</a:t>
            </a:r>
            <a:r>
              <a:rPr lang="en-US" i="1"/>
              <a:t> = unknown</a:t>
            </a:r>
          </a:p>
          <a:p>
            <a:pPr lvl="1"/>
            <a:r>
              <a:rPr lang="en-US"/>
              <a:t>In SQL “</a:t>
            </a:r>
            <a:r>
              <a:rPr lang="en-US" i="1"/>
              <a:t>P</a:t>
            </a:r>
            <a:r>
              <a:rPr lang="en-US" b="1"/>
              <a:t> is unknown</a:t>
            </a:r>
            <a:r>
              <a:rPr lang="en-US"/>
              <a:t>”</a:t>
            </a:r>
            <a:r>
              <a:rPr lang="en-US" b="1"/>
              <a:t> </a:t>
            </a:r>
            <a:r>
              <a:rPr lang="en-US"/>
              <a:t>evaluates to true if predicate </a:t>
            </a:r>
            <a:r>
              <a:rPr lang="en-US" i="1"/>
              <a:t>P</a:t>
            </a:r>
            <a:r>
              <a:rPr lang="en-US"/>
              <a:t> evaluates to </a:t>
            </a:r>
            <a:r>
              <a:rPr lang="en-US" i="1"/>
              <a:t>unknown</a:t>
            </a:r>
          </a:p>
          <a:p>
            <a:r>
              <a:rPr lang="en-US"/>
              <a:t>Result of select</a:t>
            </a:r>
            <a:r>
              <a:rPr lang="en-US" b="1"/>
              <a:t> </a:t>
            </a:r>
            <a:r>
              <a:rPr lang="en-US"/>
              <a:t> predicate is treated as </a:t>
            </a:r>
            <a:r>
              <a:rPr lang="en-US" i="1"/>
              <a:t>false </a:t>
            </a:r>
            <a:r>
              <a:rPr lang="en-US"/>
              <a:t>if it evaluates to </a:t>
            </a:r>
            <a:r>
              <a:rPr lang="en-US" i="1"/>
              <a:t>unknown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Modification of the Database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165975" cy="4597400"/>
          </a:xfrm>
        </p:spPr>
        <p:txBody>
          <a:bodyPr/>
          <a:lstStyle/>
          <a:p>
            <a:r>
              <a:rPr lang="en-US"/>
              <a:t>The content of the database may be modified using the following operations:</a:t>
            </a:r>
          </a:p>
          <a:p>
            <a:pPr lvl="1"/>
            <a:r>
              <a:rPr lang="en-US"/>
              <a:t>Deletion</a:t>
            </a:r>
          </a:p>
          <a:p>
            <a:pPr lvl="1"/>
            <a:r>
              <a:rPr lang="en-US"/>
              <a:t>Insertion</a:t>
            </a:r>
          </a:p>
          <a:p>
            <a:pPr lvl="1"/>
            <a:r>
              <a:rPr lang="en-US"/>
              <a:t>Updating</a:t>
            </a:r>
          </a:p>
          <a:p>
            <a:r>
              <a:rPr lang="en-US"/>
              <a:t>All these operations are expressed using the assignment operator.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080250" cy="4568825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3138488" algn="ctr"/>
              </a:tabLst>
            </a:pPr>
            <a:r>
              <a:rPr lang="en-US"/>
              <a:t>A delete request is expressed similarly to a query, except instead of displaying tuples to the user, the selected tuples are removed from the database.</a:t>
            </a:r>
          </a:p>
          <a:p>
            <a:pPr>
              <a:tabLst>
                <a:tab pos="3138488" algn="ctr"/>
              </a:tabLst>
            </a:pPr>
            <a:r>
              <a:rPr lang="en-US"/>
              <a:t>Can delete only whole tuples; cannot delete values on only particular attributes</a:t>
            </a:r>
          </a:p>
          <a:p>
            <a:pPr>
              <a:tabLst>
                <a:tab pos="3138488" algn="ctr"/>
              </a:tabLst>
            </a:pPr>
            <a:r>
              <a:rPr lang="en-US"/>
              <a:t>A deletion is expressed in relational algebra by:</a:t>
            </a:r>
          </a:p>
          <a:p>
            <a:pPr>
              <a:buFont typeface="Monotype Sorts" pitchFamily="2" charset="2"/>
              <a:buNone/>
              <a:tabLst>
                <a:tab pos="3138488" algn="ctr"/>
              </a:tabLst>
            </a:pPr>
            <a:r>
              <a:rPr lang="en-US"/>
              <a:t>		</a:t>
            </a:r>
            <a:r>
              <a:rPr lang="en-US" i="1"/>
              <a:t>r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 </a:t>
            </a:r>
            <a:r>
              <a:rPr lang="en-US" i="1">
                <a:sym typeface="Symbol" pitchFamily="18" charset="2"/>
              </a:rPr>
              <a:t>r</a:t>
            </a:r>
            <a:r>
              <a:rPr lang="en-US">
                <a:sym typeface="Symbol" pitchFamily="18" charset="2"/>
              </a:rPr>
              <a:t> – </a:t>
            </a:r>
            <a:r>
              <a:rPr lang="en-US" i="1">
                <a:sym typeface="Symbol" pitchFamily="18" charset="2"/>
              </a:rPr>
              <a:t>E</a:t>
            </a:r>
            <a:endParaRPr lang="en-US">
              <a:sym typeface="Symbol" pitchFamily="18" charset="2"/>
            </a:endParaRPr>
          </a:p>
          <a:p>
            <a:pPr>
              <a:buFont typeface="Monotype Sorts" pitchFamily="2" charset="2"/>
              <a:buNone/>
              <a:tabLst>
                <a:tab pos="3138488" algn="ctr"/>
              </a:tabLst>
            </a:pPr>
            <a:r>
              <a:rPr lang="en-US">
                <a:sym typeface="Symbol" pitchFamily="18" charset="2"/>
              </a:rPr>
              <a:t>	where </a:t>
            </a:r>
            <a:r>
              <a:rPr lang="en-US" i="1">
                <a:sym typeface="Symbol" pitchFamily="18" charset="2"/>
              </a:rPr>
              <a:t>r</a:t>
            </a:r>
            <a:r>
              <a:rPr lang="en-US">
                <a:sym typeface="Symbol" pitchFamily="18" charset="2"/>
              </a:rPr>
              <a:t> is a relation and </a:t>
            </a:r>
            <a:r>
              <a:rPr lang="en-US" i="1">
                <a:sym typeface="Symbol" pitchFamily="18" charset="2"/>
              </a:rPr>
              <a:t>E</a:t>
            </a:r>
            <a:r>
              <a:rPr lang="en-US">
                <a:sym typeface="Symbol" pitchFamily="18" charset="2"/>
              </a:rPr>
              <a:t> is a relational algebra query.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Deletion Examples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254875" cy="522287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093788" algn="l"/>
                <a:tab pos="1482725" algn="l"/>
              </a:tabLst>
            </a:pPr>
            <a:r>
              <a:rPr lang="en-US"/>
              <a:t>Delete all account records in the Perryridge branch.</a:t>
            </a:r>
            <a:endParaRPr lang="en-US">
              <a:sym typeface="Symbol" pitchFamily="18" charset="2"/>
            </a:endParaRP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827088" y="3467100"/>
            <a:ext cx="80883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>
                <a:sym typeface="Symbol" pitchFamily="18" charset="2"/>
              </a:rPr>
              <a:t>   Delete all accounts at branches located in Needham.</a:t>
            </a:r>
            <a:endParaRPr lang="en-US" sz="180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225550" y="3859213"/>
            <a:ext cx="6030913" cy="1982787"/>
            <a:chOff x="809" y="2607"/>
            <a:chExt cx="3799" cy="1249"/>
          </a:xfrm>
        </p:grpSpPr>
        <p:sp>
          <p:nvSpPr>
            <p:cNvPr id="83972" name="AutoShape 4"/>
            <p:cNvSpPr>
              <a:spLocks noChangeArrowheads="1"/>
            </p:cNvSpPr>
            <p:nvPr/>
          </p:nvSpPr>
          <p:spPr bwMode="auto">
            <a:xfrm rot="16200000" flipV="1">
              <a:off x="3470" y="3221"/>
              <a:ext cx="96" cy="96"/>
            </a:xfrm>
            <a:prstGeom prst="flowChartCol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73" name="AutoShape 5"/>
            <p:cNvSpPr>
              <a:spLocks noChangeArrowheads="1"/>
            </p:cNvSpPr>
            <p:nvPr/>
          </p:nvSpPr>
          <p:spPr bwMode="auto">
            <a:xfrm rot="16200000" flipV="1">
              <a:off x="3428" y="2725"/>
              <a:ext cx="96" cy="96"/>
            </a:xfrm>
            <a:prstGeom prst="flowChartCol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76" name="Text Box 8"/>
            <p:cNvSpPr txBox="1">
              <a:spLocks noChangeArrowheads="1"/>
            </p:cNvSpPr>
            <p:nvPr/>
          </p:nvSpPr>
          <p:spPr bwMode="auto">
            <a:xfrm>
              <a:off x="809" y="2607"/>
              <a:ext cx="3799" cy="1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1800" i="1">
                  <a:sym typeface="Symbol" pitchFamily="18" charset="2"/>
                </a:rPr>
                <a:t>r</a:t>
              </a:r>
              <a:r>
                <a:rPr kumimoji="1" lang="en-US" sz="1800" baseline="-25000">
                  <a:sym typeface="Symbol" pitchFamily="18" charset="2"/>
                </a:rPr>
                <a:t>1</a:t>
              </a:r>
              <a:r>
                <a:rPr kumimoji="1" lang="en-US" sz="1800">
                  <a:sym typeface="Symbol" pitchFamily="18" charset="2"/>
                </a:rPr>
                <a:t>  </a:t>
              </a:r>
              <a:r>
                <a:rPr kumimoji="1" lang="en-US" sz="2400">
                  <a:sym typeface="Symbol" pitchFamily="18" charset="2"/>
                </a:rPr>
                <a:t></a:t>
              </a:r>
              <a:r>
                <a:rPr kumimoji="1" lang="en-US" sz="1800" baseline="-25000">
                  <a:sym typeface="Symbol" pitchFamily="18" charset="2"/>
                </a:rPr>
                <a:t></a:t>
              </a:r>
              <a:r>
                <a:rPr kumimoji="1" lang="en-US" sz="2400" i="1" baseline="-25000">
                  <a:sym typeface="Symbol" pitchFamily="18" charset="2"/>
                </a:rPr>
                <a:t>branch_city = “Needham”</a:t>
              </a:r>
              <a:r>
                <a:rPr kumimoji="1" lang="en-US" sz="2000" i="1">
                  <a:sym typeface="Symbol" pitchFamily="18" charset="2"/>
                </a:rPr>
                <a:t> </a:t>
              </a:r>
              <a:r>
                <a:rPr kumimoji="1" lang="en-US" sz="1800">
                  <a:sym typeface="Symbol" pitchFamily="18" charset="2"/>
                </a:rPr>
                <a:t>(</a:t>
              </a:r>
              <a:r>
                <a:rPr kumimoji="1" lang="en-US" sz="1800" i="1">
                  <a:sym typeface="Symbol" pitchFamily="18" charset="2"/>
                </a:rPr>
                <a:t>account      branch </a:t>
              </a:r>
              <a:r>
                <a:rPr kumimoji="1" lang="en-US" sz="1800">
                  <a:sym typeface="Symbol" pitchFamily="18" charset="2"/>
                </a:rPr>
                <a:t>)</a:t>
              </a:r>
              <a:endParaRPr kumimoji="1" lang="en-US" sz="1800" i="1">
                <a:sym typeface="Symbol" pitchFamily="18" charset="2"/>
              </a:endParaRPr>
            </a:p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1800">
                  <a:sym typeface="Symbol" pitchFamily="18" charset="2"/>
                </a:rPr>
                <a:t>r</a:t>
              </a:r>
              <a:r>
                <a:rPr kumimoji="1" lang="en-US" sz="1800" i="1" baseline="-25000">
                  <a:sym typeface="Symbol" pitchFamily="18" charset="2"/>
                </a:rPr>
                <a:t>2 </a:t>
              </a:r>
              <a:r>
                <a:rPr kumimoji="1" lang="en-US" sz="1800">
                  <a:sym typeface="Symbol" pitchFamily="18" charset="2"/>
                </a:rPr>
                <a:t> </a:t>
              </a:r>
              <a:r>
                <a:rPr kumimoji="1" lang="en-US" sz="2400" i="1" baseline="-25000">
                  <a:sym typeface="Symbol" pitchFamily="18" charset="2"/>
                </a:rPr>
                <a:t>branch_name, account_number, balance</a:t>
              </a:r>
              <a:r>
                <a:rPr kumimoji="1" lang="en-US" sz="1800">
                  <a:sym typeface="Symbol" pitchFamily="18" charset="2"/>
                </a:rPr>
                <a:t> (</a:t>
              </a:r>
              <a:r>
                <a:rPr kumimoji="1" lang="en-US" sz="1800" i="1">
                  <a:sym typeface="Symbol" pitchFamily="18" charset="2"/>
                </a:rPr>
                <a:t>r</a:t>
              </a:r>
              <a:r>
                <a:rPr kumimoji="1" lang="en-US" sz="1800" baseline="-25000">
                  <a:sym typeface="Symbol" pitchFamily="18" charset="2"/>
                </a:rPr>
                <a:t>1</a:t>
              </a:r>
              <a:r>
                <a:rPr kumimoji="1" lang="en-US" sz="1800">
                  <a:sym typeface="Symbol" pitchFamily="18" charset="2"/>
                </a:rPr>
                <a:t>)</a:t>
              </a:r>
            </a:p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1800" i="1">
                  <a:sym typeface="Symbol" pitchFamily="18" charset="2"/>
                </a:rPr>
                <a:t>r</a:t>
              </a:r>
              <a:r>
                <a:rPr kumimoji="1" lang="en-US" sz="1800" baseline="-25000">
                  <a:sym typeface="Symbol" pitchFamily="18" charset="2"/>
                </a:rPr>
                <a:t>3 </a:t>
              </a:r>
              <a:r>
                <a:rPr kumimoji="1" lang="en-US" sz="1800">
                  <a:sym typeface="Symbol" pitchFamily="18" charset="2"/>
                </a:rPr>
                <a:t> </a:t>
              </a:r>
              <a:r>
                <a:rPr kumimoji="1" lang="en-US" sz="1400" i="1">
                  <a:sym typeface="Symbol" pitchFamily="18" charset="2"/>
                </a:rPr>
                <a:t> </a:t>
              </a:r>
              <a:r>
                <a:rPr kumimoji="1" lang="en-US" sz="2400" i="1" baseline="-25000">
                  <a:sym typeface="Symbol" pitchFamily="18" charset="2"/>
                </a:rPr>
                <a:t>customer_name, account_number</a:t>
              </a:r>
              <a:r>
                <a:rPr kumimoji="1" lang="en-US" sz="2000">
                  <a:sym typeface="Symbol" pitchFamily="18" charset="2"/>
                </a:rPr>
                <a:t> </a:t>
              </a:r>
              <a:r>
                <a:rPr kumimoji="1" lang="en-US" sz="1800">
                  <a:sym typeface="Symbol" pitchFamily="18" charset="2"/>
                </a:rPr>
                <a:t>(</a:t>
              </a:r>
              <a:r>
                <a:rPr kumimoji="1" lang="en-US" sz="1800" i="1">
                  <a:sym typeface="Symbol" pitchFamily="18" charset="2"/>
                </a:rPr>
                <a:t>r</a:t>
              </a:r>
              <a:r>
                <a:rPr kumimoji="1" lang="en-US" sz="1800" baseline="-25000">
                  <a:sym typeface="Symbol" pitchFamily="18" charset="2"/>
                </a:rPr>
                <a:t>2</a:t>
              </a:r>
              <a:r>
                <a:rPr kumimoji="1" lang="en-US" sz="1800">
                  <a:sym typeface="Symbol" pitchFamily="18" charset="2"/>
                </a:rPr>
                <a:t>     depositor)</a:t>
              </a:r>
            </a:p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1800" i="1">
                  <a:sym typeface="Symbol" pitchFamily="18" charset="2"/>
                </a:rPr>
                <a:t>account </a:t>
              </a:r>
              <a:r>
                <a:rPr kumimoji="1" lang="en-US" sz="1800">
                  <a:sym typeface="Symbol" pitchFamily="18" charset="2"/>
                </a:rPr>
                <a:t> account – </a:t>
              </a:r>
              <a:r>
                <a:rPr kumimoji="1" lang="en-US" sz="1800" i="1">
                  <a:sym typeface="Symbol" pitchFamily="18" charset="2"/>
                </a:rPr>
                <a:t>r</a:t>
              </a:r>
              <a:r>
                <a:rPr kumimoji="1" lang="en-US" sz="1800" baseline="-25000">
                  <a:sym typeface="Symbol" pitchFamily="18" charset="2"/>
                </a:rPr>
                <a:t>2</a:t>
              </a:r>
              <a:endParaRPr kumimoji="1" lang="en-US" sz="1800">
                <a:sym typeface="Symbol" pitchFamily="18" charset="2"/>
              </a:endParaRPr>
            </a:p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1800" i="1">
                  <a:sym typeface="Symbol" pitchFamily="18" charset="2"/>
                </a:rPr>
                <a:t>depositor </a:t>
              </a:r>
              <a:r>
                <a:rPr kumimoji="1" lang="en-US" sz="1800">
                  <a:sym typeface="Symbol" pitchFamily="18" charset="2"/>
                </a:rPr>
                <a:t> depositor – </a:t>
              </a:r>
              <a:r>
                <a:rPr kumimoji="1" lang="en-US" sz="1800" i="1">
                  <a:sym typeface="Symbol" pitchFamily="18" charset="2"/>
                </a:rPr>
                <a:t>r</a:t>
              </a:r>
              <a:r>
                <a:rPr kumimoji="1" lang="en-US" sz="1800" baseline="-25000">
                  <a:sym typeface="Symbol" pitchFamily="18" charset="2"/>
                </a:rPr>
                <a:t>3</a:t>
              </a:r>
              <a:endParaRPr lang="en-US" sz="1800"/>
            </a:p>
          </p:txBody>
        </p:sp>
      </p:grp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814388" y="2247900"/>
            <a:ext cx="640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 </a:t>
            </a:r>
            <a:r>
              <a:rPr kumimoji="1" lang="en-US" sz="2000"/>
              <a:t>  </a:t>
            </a:r>
            <a:r>
              <a:rPr kumimoji="1" lang="en-US" sz="1800"/>
              <a:t>Delete</a:t>
            </a:r>
            <a:r>
              <a:rPr kumimoji="1" lang="en-US" sz="2000"/>
              <a:t> </a:t>
            </a:r>
            <a:r>
              <a:rPr kumimoji="1" lang="en-US" sz="1800"/>
              <a:t>all loan records with amount in the range of 0 to 50</a:t>
            </a:r>
            <a:endParaRPr lang="en-US" sz="1800"/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1227138" y="2676525"/>
            <a:ext cx="58531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000" i="1"/>
              <a:t>loan </a:t>
            </a:r>
            <a:r>
              <a:rPr kumimoji="1" lang="en-US" sz="2000">
                <a:sym typeface="Symbol" pitchFamily="18" charset="2"/>
              </a:rPr>
              <a:t> </a:t>
            </a:r>
            <a:r>
              <a:rPr kumimoji="1" lang="en-US" sz="2000" i="1">
                <a:sym typeface="Symbol" pitchFamily="18" charset="2"/>
              </a:rPr>
              <a:t>loan</a:t>
            </a:r>
            <a:r>
              <a:rPr kumimoji="1" lang="en-US" sz="2000">
                <a:sym typeface="Symbol" pitchFamily="18" charset="2"/>
              </a:rPr>
              <a:t> – </a:t>
            </a:r>
            <a:r>
              <a:rPr kumimoji="1" lang="en-US" sz="2400">
                <a:sym typeface="Symbol" pitchFamily="18" charset="2"/>
              </a:rPr>
              <a:t></a:t>
            </a:r>
            <a:r>
              <a:rPr kumimoji="1" lang="en-US" sz="2000">
                <a:sym typeface="Symbol" pitchFamily="18" charset="2"/>
              </a:rPr>
              <a:t></a:t>
            </a:r>
            <a:r>
              <a:rPr kumimoji="1" lang="en-US" sz="2800" i="1" baseline="-25000">
                <a:sym typeface="Symbol" pitchFamily="18" charset="2"/>
              </a:rPr>
              <a:t>amount 0and amount  50</a:t>
            </a:r>
            <a:r>
              <a:rPr kumimoji="1" lang="en-US" sz="2000">
                <a:sym typeface="Symbol" pitchFamily="18" charset="2"/>
              </a:rPr>
              <a:t> (</a:t>
            </a:r>
            <a:r>
              <a:rPr kumimoji="1" lang="en-US" sz="2000" i="1">
                <a:sym typeface="Symbol" pitchFamily="18" charset="2"/>
              </a:rPr>
              <a:t>loan</a:t>
            </a:r>
            <a:r>
              <a:rPr kumimoji="1" lang="en-US" sz="2000">
                <a:sym typeface="Symbol" pitchFamily="18" charset="2"/>
              </a:rPr>
              <a:t>)</a:t>
            </a:r>
            <a:endParaRPr lang="en-US" sz="1800"/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1165225" y="1431925"/>
            <a:ext cx="71215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000" i="1"/>
              <a:t>account </a:t>
            </a:r>
            <a:r>
              <a:rPr kumimoji="1" lang="en-US" sz="2000">
                <a:sym typeface="Symbol" pitchFamily="18" charset="2"/>
              </a:rPr>
              <a:t> </a:t>
            </a:r>
            <a:r>
              <a:rPr kumimoji="1" lang="en-US" sz="2000" i="1">
                <a:sym typeface="Symbol" pitchFamily="18" charset="2"/>
              </a:rPr>
              <a:t>account </a:t>
            </a:r>
            <a:r>
              <a:rPr kumimoji="1" lang="en-US" sz="2000">
                <a:sym typeface="Symbol" pitchFamily="18" charset="2"/>
              </a:rPr>
              <a:t>– </a:t>
            </a:r>
            <a:r>
              <a:rPr kumimoji="1" lang="en-US" sz="2400">
                <a:sym typeface="Symbol" pitchFamily="18" charset="2"/>
              </a:rPr>
              <a:t></a:t>
            </a:r>
            <a:r>
              <a:rPr kumimoji="1" lang="en-US" sz="2800" i="1" baseline="-25000">
                <a:sym typeface="Symbol" pitchFamily="18" charset="2"/>
              </a:rPr>
              <a:t>branch_name = “Perryridge”</a:t>
            </a:r>
            <a:r>
              <a:rPr kumimoji="1" lang="en-US" sz="2000" i="1">
                <a:sym typeface="Symbol" pitchFamily="18" charset="2"/>
              </a:rPr>
              <a:t> </a:t>
            </a:r>
            <a:r>
              <a:rPr kumimoji="1" lang="en-US" sz="2000">
                <a:sym typeface="Symbol" pitchFamily="18" charset="2"/>
              </a:rPr>
              <a:t>(</a:t>
            </a:r>
            <a:r>
              <a:rPr kumimoji="1" lang="en-US" sz="2000" i="1">
                <a:sym typeface="Symbol" pitchFamily="18" charset="2"/>
              </a:rPr>
              <a:t>account </a:t>
            </a:r>
            <a:r>
              <a:rPr kumimoji="1" lang="en-US" sz="2000">
                <a:sym typeface="Symbol" pitchFamily="18" charset="2"/>
              </a:rPr>
              <a:t>)</a:t>
            </a:r>
          </a:p>
          <a:p>
            <a:pPr algn="ctr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5" grpId="0" autoUpdateAnimBg="0"/>
      <p:bldP spid="83977" grpId="0" autoUpdateAnimBg="0"/>
      <p:bldP spid="83978" grpId="0" autoUpdateAnimBg="0"/>
      <p:bldP spid="83979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43000"/>
            <a:ext cx="7848600" cy="4876800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3263900" algn="ctr"/>
              </a:tabLst>
            </a:pPr>
            <a:r>
              <a:rPr lang="en-US"/>
              <a:t>To insert data into a relation, we either:</a:t>
            </a:r>
          </a:p>
          <a:p>
            <a:pPr lvl="1">
              <a:tabLst>
                <a:tab pos="3263900" algn="ctr"/>
              </a:tabLst>
            </a:pPr>
            <a:r>
              <a:rPr lang="en-US"/>
              <a:t>specify a tuple to be inserted</a:t>
            </a:r>
          </a:p>
          <a:p>
            <a:pPr lvl="1">
              <a:tabLst>
                <a:tab pos="3263900" algn="ctr"/>
              </a:tabLst>
            </a:pPr>
            <a:r>
              <a:rPr lang="en-US"/>
              <a:t>write a query whose result is a set of tuples to be inserted</a:t>
            </a:r>
          </a:p>
          <a:p>
            <a:pPr>
              <a:tabLst>
                <a:tab pos="3263900" algn="ctr"/>
              </a:tabLst>
            </a:pPr>
            <a:r>
              <a:rPr lang="en-US"/>
              <a:t>in relational algebra, an insertion is expressed by:</a:t>
            </a:r>
          </a:p>
          <a:p>
            <a:pPr>
              <a:buFont typeface="Monotype Sorts" pitchFamily="2" charset="2"/>
              <a:buNone/>
              <a:tabLst>
                <a:tab pos="3263900" algn="ctr"/>
              </a:tabLst>
            </a:pPr>
            <a:r>
              <a:rPr lang="en-US"/>
              <a:t>		</a:t>
            </a:r>
            <a:r>
              <a:rPr lang="en-US" i="1"/>
              <a:t>r </a:t>
            </a:r>
            <a:r>
              <a:rPr lang="en-US">
                <a:sym typeface="Symbol" pitchFamily="18" charset="2"/>
              </a:rPr>
              <a:t> </a:t>
            </a:r>
            <a:r>
              <a:rPr lang="en-US" i="1">
                <a:sym typeface="Symbol" pitchFamily="18" charset="2"/>
              </a:rPr>
              <a:t> r</a:t>
            </a:r>
            <a:r>
              <a:rPr lang="en-US">
                <a:sym typeface="Symbol" pitchFamily="18" charset="2"/>
              </a:rPr>
              <a:t>    </a:t>
            </a:r>
            <a:r>
              <a:rPr lang="en-US" i="1">
                <a:sym typeface="Symbol" pitchFamily="18" charset="2"/>
              </a:rPr>
              <a:t>E</a:t>
            </a:r>
            <a:endParaRPr lang="en-US">
              <a:sym typeface="Symbol" pitchFamily="18" charset="2"/>
            </a:endParaRPr>
          </a:p>
          <a:p>
            <a:pPr>
              <a:buFont typeface="Monotype Sorts" pitchFamily="2" charset="2"/>
              <a:buNone/>
              <a:tabLst>
                <a:tab pos="3263900" algn="ctr"/>
              </a:tabLst>
            </a:pPr>
            <a:r>
              <a:rPr lang="en-US"/>
              <a:t>	where </a:t>
            </a:r>
            <a:r>
              <a:rPr lang="en-US" i="1"/>
              <a:t>r</a:t>
            </a:r>
            <a:r>
              <a:rPr lang="en-US"/>
              <a:t> is a relation and </a:t>
            </a:r>
            <a:r>
              <a:rPr lang="en-US" i="1"/>
              <a:t>E</a:t>
            </a:r>
            <a:r>
              <a:rPr lang="en-US"/>
              <a:t> is a relational algebra expression.</a:t>
            </a:r>
          </a:p>
          <a:p>
            <a:pPr>
              <a:tabLst>
                <a:tab pos="3263900" algn="ctr"/>
              </a:tabLst>
            </a:pPr>
            <a:r>
              <a:rPr lang="en-US"/>
              <a:t>The insertion of a single tuple is expressed by letting </a:t>
            </a:r>
            <a:r>
              <a:rPr lang="en-US" i="1"/>
              <a:t>E</a:t>
            </a:r>
            <a:r>
              <a:rPr lang="en-US"/>
              <a:t>  be a constant relation containing one tuple.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 Examples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661275" cy="714375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1030288" algn="l"/>
              </a:tabLst>
            </a:pPr>
            <a:r>
              <a:rPr lang="en-US"/>
              <a:t>Insert information in the database specifying that Smith has $1200 in account A-973 at the Perryridge branch.</a:t>
            </a:r>
            <a:endParaRPr lang="en-US">
              <a:sym typeface="Symbol" pitchFamily="18" charset="2"/>
            </a:endParaRP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796925" y="3289300"/>
            <a:ext cx="743267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>
                <a:sym typeface="Symbol" pitchFamily="18" charset="2"/>
              </a:rPr>
              <a:t>  Provide as a gift for all loan customers in the Perryridge</a:t>
            </a:r>
            <a:br>
              <a:rPr kumimoji="1" lang="en-US" sz="1800">
                <a:sym typeface="Symbol" pitchFamily="18" charset="2"/>
              </a:rPr>
            </a:br>
            <a:r>
              <a:rPr kumimoji="1" lang="en-US" sz="1800">
                <a:sym typeface="Symbol" pitchFamily="18" charset="2"/>
              </a:rPr>
              <a:t>     branch, a $200 savings account.  Let the loan number serve</a:t>
            </a:r>
            <a:br>
              <a:rPr kumimoji="1" lang="en-US" sz="1800">
                <a:sym typeface="Symbol" pitchFamily="18" charset="2"/>
              </a:rPr>
            </a:br>
            <a:r>
              <a:rPr kumimoji="1" lang="en-US" sz="1800">
                <a:sym typeface="Symbol" pitchFamily="18" charset="2"/>
              </a:rPr>
              <a:t>     as the account number for the new savings account.</a:t>
            </a:r>
            <a:endParaRPr kumimoji="1" lang="en-US" sz="1800" i="1">
              <a:sym typeface="Symbol" pitchFamily="18" charset="2"/>
            </a:endParaRP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1241425" y="1925638"/>
            <a:ext cx="6107113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000" i="1"/>
              <a:t>account </a:t>
            </a:r>
            <a:r>
              <a:rPr kumimoji="1" lang="en-US" sz="2000">
                <a:sym typeface="Symbol" pitchFamily="18" charset="2"/>
              </a:rPr>
              <a:t> </a:t>
            </a:r>
            <a:r>
              <a:rPr kumimoji="1" lang="en-US" sz="2000" i="1">
                <a:sym typeface="Symbol" pitchFamily="18" charset="2"/>
              </a:rPr>
              <a:t> account</a:t>
            </a:r>
            <a:r>
              <a:rPr kumimoji="1" lang="en-US" sz="2000">
                <a:sym typeface="Symbol" pitchFamily="18" charset="2"/>
              </a:rPr>
              <a:t>    {(“Perryridge”, A-973, 1200)}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2000">
                <a:sym typeface="Symbol" pitchFamily="18" charset="2"/>
              </a:rPr>
              <a:t>depositor  </a:t>
            </a:r>
            <a:r>
              <a:rPr kumimoji="1" lang="en-US" sz="2000" i="1">
                <a:sym typeface="Symbol" pitchFamily="18" charset="2"/>
              </a:rPr>
              <a:t> depositor</a:t>
            </a:r>
            <a:r>
              <a:rPr kumimoji="1" lang="en-US" sz="2000">
                <a:sym typeface="Symbol" pitchFamily="18" charset="2"/>
              </a:rPr>
              <a:t>    {(“Smith”, A-973)}</a:t>
            </a:r>
            <a:endParaRPr kumimoji="1" lang="en-US" sz="1800" i="1">
              <a:sym typeface="Symbol" pitchFamily="18" charset="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368425" y="4376738"/>
            <a:ext cx="5840413" cy="1219200"/>
            <a:chOff x="622" y="2797"/>
            <a:chExt cx="3679" cy="768"/>
          </a:xfrm>
        </p:grpSpPr>
        <p:sp>
          <p:nvSpPr>
            <p:cNvPr id="86021" name="AutoShape 5"/>
            <p:cNvSpPr>
              <a:spLocks noChangeArrowheads="1"/>
            </p:cNvSpPr>
            <p:nvPr/>
          </p:nvSpPr>
          <p:spPr bwMode="auto">
            <a:xfrm rot="16200000" flipV="1">
              <a:off x="3221" y="2892"/>
              <a:ext cx="88" cy="96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5" name="Text Box 9"/>
            <p:cNvSpPr txBox="1">
              <a:spLocks noChangeArrowheads="1"/>
            </p:cNvSpPr>
            <p:nvPr/>
          </p:nvSpPr>
          <p:spPr bwMode="auto">
            <a:xfrm>
              <a:off x="622" y="2797"/>
              <a:ext cx="3679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2000" i="1">
                  <a:sym typeface="Symbol" pitchFamily="18" charset="2"/>
                </a:rPr>
                <a:t>r</a:t>
              </a:r>
              <a:r>
                <a:rPr kumimoji="1" lang="en-US" sz="2000" baseline="-25000">
                  <a:sym typeface="Symbol" pitchFamily="18" charset="2"/>
                </a:rPr>
                <a:t>1</a:t>
              </a:r>
              <a:r>
                <a:rPr kumimoji="1" lang="en-US" sz="2000">
                  <a:sym typeface="Symbol" pitchFamily="18" charset="2"/>
                </a:rPr>
                <a:t>  (</a:t>
              </a:r>
              <a:r>
                <a:rPr kumimoji="1" lang="en-US" sz="2000" i="1" baseline="-25000">
                  <a:sym typeface="Symbol" pitchFamily="18" charset="2"/>
                </a:rPr>
                <a:t>branch_name = “Perryridge” </a:t>
              </a:r>
              <a:r>
                <a:rPr kumimoji="1" lang="en-US" sz="2000">
                  <a:sym typeface="Symbol" pitchFamily="18" charset="2"/>
                </a:rPr>
                <a:t>(</a:t>
              </a:r>
              <a:r>
                <a:rPr kumimoji="1" lang="en-US" sz="2000" i="1">
                  <a:sym typeface="Symbol" pitchFamily="18" charset="2"/>
                </a:rPr>
                <a:t>borrower    </a:t>
              </a:r>
              <a:r>
                <a:rPr kumimoji="1" lang="en-US" sz="2000">
                  <a:sym typeface="Symbol" pitchFamily="18" charset="2"/>
                </a:rPr>
                <a:t>loan))</a:t>
              </a:r>
            </a:p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2000" i="1">
                  <a:sym typeface="Symbol" pitchFamily="18" charset="2"/>
                </a:rPr>
                <a:t>account </a:t>
              </a:r>
              <a:r>
                <a:rPr kumimoji="1" lang="en-US" sz="2000">
                  <a:sym typeface="Symbol" pitchFamily="18" charset="2"/>
                </a:rPr>
                <a:t> </a:t>
              </a:r>
              <a:r>
                <a:rPr kumimoji="1" lang="en-US" sz="2000" i="1">
                  <a:sym typeface="Symbol" pitchFamily="18" charset="2"/>
                </a:rPr>
                <a:t>account</a:t>
              </a:r>
              <a:r>
                <a:rPr kumimoji="1" lang="en-US" sz="2000">
                  <a:sym typeface="Symbol" pitchFamily="18" charset="2"/>
                </a:rPr>
                <a:t>  </a:t>
              </a:r>
              <a:r>
                <a:rPr kumimoji="1" lang="en-US" sz="2000" i="1" baseline="-25000">
                  <a:sym typeface="Symbol" pitchFamily="18" charset="2"/>
                </a:rPr>
                <a:t>branch_name, loan_number,200</a:t>
              </a:r>
              <a:r>
                <a:rPr kumimoji="1" lang="en-US" i="1">
                  <a:sym typeface="Symbol" pitchFamily="18" charset="2"/>
                </a:rPr>
                <a:t> </a:t>
              </a:r>
              <a:r>
                <a:rPr kumimoji="1" lang="en-US" sz="2000">
                  <a:sym typeface="Symbol" pitchFamily="18" charset="2"/>
                </a:rPr>
                <a:t>(</a:t>
              </a:r>
              <a:r>
                <a:rPr kumimoji="1" lang="en-US" sz="2000" i="1">
                  <a:sym typeface="Symbol" pitchFamily="18" charset="2"/>
                </a:rPr>
                <a:t>r</a:t>
              </a:r>
              <a:r>
                <a:rPr kumimoji="1" lang="en-US" sz="2000" baseline="-25000">
                  <a:sym typeface="Symbol" pitchFamily="18" charset="2"/>
                </a:rPr>
                <a:t>1</a:t>
              </a:r>
              <a:r>
                <a:rPr kumimoji="1" lang="en-US" sz="2000">
                  <a:sym typeface="Symbol" pitchFamily="18" charset="2"/>
                </a:rPr>
                <a:t>)</a:t>
              </a:r>
            </a:p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2000">
                  <a:sym typeface="Symbol" pitchFamily="18" charset="2"/>
                </a:rPr>
                <a:t>depositor  </a:t>
              </a:r>
              <a:r>
                <a:rPr kumimoji="1" lang="en-US" sz="2000" i="1">
                  <a:sym typeface="Symbol" pitchFamily="18" charset="2"/>
                </a:rPr>
                <a:t>depositor </a:t>
              </a:r>
              <a:r>
                <a:rPr kumimoji="1" lang="en-US" sz="2000">
                  <a:sym typeface="Symbol" pitchFamily="18" charset="2"/>
                </a:rPr>
                <a:t> </a:t>
              </a:r>
              <a:r>
                <a:rPr kumimoji="1" lang="en-US" sz="2000" i="1" baseline="-25000">
                  <a:sym typeface="Symbol" pitchFamily="18" charset="2"/>
                </a:rPr>
                <a:t>customer_name, loan_number </a:t>
              </a:r>
              <a:r>
                <a:rPr kumimoji="1" lang="en-US" sz="2000">
                  <a:sym typeface="Symbol" pitchFamily="18" charset="2"/>
                </a:rPr>
                <a:t>(</a:t>
              </a:r>
              <a:r>
                <a:rPr kumimoji="1" lang="en-US" sz="2000" i="1">
                  <a:sym typeface="Symbol" pitchFamily="18" charset="2"/>
                </a:rPr>
                <a:t>r</a:t>
              </a:r>
              <a:r>
                <a:rPr kumimoji="1" lang="en-US" sz="2000" baseline="-25000">
                  <a:sym typeface="Symbol" pitchFamily="18" charset="2"/>
                </a:rPr>
                <a:t>1</a:t>
              </a:r>
              <a:r>
                <a:rPr kumimoji="1" lang="en-US" sz="2000">
                  <a:sym typeface="Symbol" pitchFamily="18" charset="2"/>
                </a:rPr>
                <a:t>)</a:t>
              </a:r>
              <a:endParaRPr kumimoji="1" lang="en-US" sz="1800" i="1">
                <a:sym typeface="Symbol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 autoUpdateAnimBg="0"/>
      <p:bldP spid="86022" grpId="0" autoUpdateAnimBg="0"/>
      <p:bldP spid="86024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Updating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43000"/>
            <a:ext cx="7848600" cy="4876800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3263900" algn="ctr"/>
              </a:tabLst>
            </a:pPr>
            <a:r>
              <a:rPr lang="en-US"/>
              <a:t>A mechanism to change a value in a tuple without charging </a:t>
            </a:r>
            <a:r>
              <a:rPr lang="en-US" i="1"/>
              <a:t>all</a:t>
            </a:r>
            <a:r>
              <a:rPr lang="en-US"/>
              <a:t> values in the tuple</a:t>
            </a:r>
          </a:p>
          <a:p>
            <a:pPr>
              <a:tabLst>
                <a:tab pos="3263900" algn="ctr"/>
              </a:tabLst>
            </a:pPr>
            <a:r>
              <a:rPr lang="en-US"/>
              <a:t>Use the generalized projection operator to do this task</a:t>
            </a:r>
          </a:p>
          <a:p>
            <a:pPr>
              <a:buFont typeface="Monotype Sorts" pitchFamily="2" charset="2"/>
              <a:buNone/>
              <a:tabLst>
                <a:tab pos="3263900" algn="ctr"/>
              </a:tabLst>
            </a:pPr>
            <a:r>
              <a:rPr lang="en-US"/>
              <a:t>	</a:t>
            </a:r>
            <a:br>
              <a:rPr lang="en-US"/>
            </a:br>
            <a:r>
              <a:rPr lang="en-US"/>
              <a:t>	</a:t>
            </a:r>
            <a:endParaRPr lang="en-US">
              <a:sym typeface="Symbol" pitchFamily="18" charset="2"/>
            </a:endParaRPr>
          </a:p>
          <a:p>
            <a:pPr>
              <a:tabLst>
                <a:tab pos="3263900" algn="ctr"/>
              </a:tabLst>
            </a:pPr>
            <a:r>
              <a:rPr lang="en-US">
                <a:sym typeface="Symbol" pitchFamily="18" charset="2"/>
              </a:rPr>
              <a:t>Each </a:t>
            </a:r>
            <a:r>
              <a:rPr lang="en-US" i="1">
                <a:sym typeface="Symbol" pitchFamily="18" charset="2"/>
              </a:rPr>
              <a:t>F</a:t>
            </a:r>
            <a:r>
              <a:rPr lang="en-US" sz="2400" i="1" baseline="-25000">
                <a:sym typeface="Symbol" pitchFamily="18" charset="2"/>
              </a:rPr>
              <a:t>i</a:t>
            </a:r>
            <a:r>
              <a:rPr lang="en-US">
                <a:sym typeface="Symbol" pitchFamily="18" charset="2"/>
              </a:rPr>
              <a:t> is either </a:t>
            </a:r>
          </a:p>
          <a:p>
            <a:pPr lvl="1">
              <a:tabLst>
                <a:tab pos="3263900" algn="ctr"/>
              </a:tabLst>
            </a:pPr>
            <a:r>
              <a:rPr lang="en-US">
                <a:sym typeface="Symbol" pitchFamily="18" charset="2"/>
              </a:rPr>
              <a:t>the </a:t>
            </a:r>
            <a:r>
              <a:rPr lang="en-US" i="1">
                <a:sym typeface="Symbol" pitchFamily="18" charset="2"/>
              </a:rPr>
              <a:t>I </a:t>
            </a:r>
            <a:r>
              <a:rPr lang="en-US" baseline="30000">
                <a:sym typeface="Symbol" pitchFamily="18" charset="2"/>
              </a:rPr>
              <a:t>th</a:t>
            </a:r>
            <a:r>
              <a:rPr lang="en-US">
                <a:sym typeface="Symbol" pitchFamily="18" charset="2"/>
              </a:rPr>
              <a:t> attribute of </a:t>
            </a:r>
            <a:r>
              <a:rPr lang="en-US" i="1">
                <a:sym typeface="Symbol" pitchFamily="18" charset="2"/>
              </a:rPr>
              <a:t>r</a:t>
            </a:r>
            <a:r>
              <a:rPr lang="en-US">
                <a:sym typeface="Symbol" pitchFamily="18" charset="2"/>
              </a:rPr>
              <a:t>, if the </a:t>
            </a:r>
            <a:r>
              <a:rPr lang="en-US" i="1">
                <a:sym typeface="Symbol" pitchFamily="18" charset="2"/>
              </a:rPr>
              <a:t>I </a:t>
            </a:r>
            <a:r>
              <a:rPr lang="en-US" baseline="30000">
                <a:sym typeface="Symbol" pitchFamily="18" charset="2"/>
              </a:rPr>
              <a:t>th </a:t>
            </a:r>
            <a:r>
              <a:rPr lang="en-US">
                <a:sym typeface="Symbol" pitchFamily="18" charset="2"/>
              </a:rPr>
              <a:t>attribute is not updated, or,</a:t>
            </a:r>
          </a:p>
          <a:p>
            <a:pPr lvl="1">
              <a:tabLst>
                <a:tab pos="3263900" algn="ctr"/>
              </a:tabLst>
            </a:pPr>
            <a:r>
              <a:rPr lang="en-US">
                <a:sym typeface="Symbol" pitchFamily="18" charset="2"/>
              </a:rPr>
              <a:t>if the attribute is to be updated F</a:t>
            </a:r>
            <a:r>
              <a:rPr lang="en-US" i="1" baseline="-25000">
                <a:sym typeface="Symbol" pitchFamily="18" charset="2"/>
              </a:rPr>
              <a:t>i</a:t>
            </a:r>
            <a:r>
              <a:rPr lang="en-US" baseline="-25000">
                <a:sym typeface="Symbol" pitchFamily="18" charset="2"/>
              </a:rPr>
              <a:t> </a:t>
            </a:r>
            <a:r>
              <a:rPr lang="en-US">
                <a:sym typeface="Symbol" pitchFamily="18" charset="2"/>
              </a:rPr>
              <a:t> is an expression, involving only constants and the attributes of </a:t>
            </a:r>
            <a:r>
              <a:rPr lang="en-US" i="1">
                <a:sym typeface="Symbol" pitchFamily="18" charset="2"/>
              </a:rPr>
              <a:t>r</a:t>
            </a:r>
            <a:r>
              <a:rPr lang="en-US">
                <a:sym typeface="Symbol" pitchFamily="18" charset="2"/>
              </a:rPr>
              <a:t>, which gives the new value for the attribute</a:t>
            </a:r>
          </a:p>
        </p:txBody>
      </p:sp>
      <p:graphicFrame>
        <p:nvGraphicFramePr>
          <p:cNvPr id="276480" name="Object 0"/>
          <p:cNvGraphicFramePr>
            <a:graphicFrameLocks noChangeAspect="1"/>
          </p:cNvGraphicFramePr>
          <p:nvPr/>
        </p:nvGraphicFramePr>
        <p:xfrm>
          <a:off x="2568575" y="2386013"/>
          <a:ext cx="212883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01720" imgH="355320" progId="Equation.3">
                  <p:embed/>
                </p:oleObj>
              </mc:Choice>
              <mc:Fallback>
                <p:oleObj name="Equation" r:id="rId2" imgW="1701720" imgH="355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575" y="2386013"/>
                        <a:ext cx="2128838" cy="44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 Examples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77925"/>
            <a:ext cx="8153400" cy="650875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3263900" algn="ctr"/>
              </a:tabLst>
            </a:pPr>
            <a:r>
              <a:rPr lang="en-US"/>
              <a:t>Make interest payments by increasing all balances by 5 percent.</a:t>
            </a:r>
          </a:p>
        </p:txBody>
      </p:sp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857250" y="3022600"/>
            <a:ext cx="7600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>
                <a:sym typeface="Symbol" pitchFamily="18" charset="2"/>
              </a:rPr>
              <a:t>  Pay all accounts with balances over $10,000 6 percent interest </a:t>
            </a:r>
            <a:br>
              <a:rPr kumimoji="1" lang="en-US" sz="1800">
                <a:sym typeface="Symbol" pitchFamily="18" charset="2"/>
              </a:rPr>
            </a:br>
            <a:r>
              <a:rPr kumimoji="1" lang="en-US" sz="1800">
                <a:sym typeface="Symbol" pitchFamily="18" charset="2"/>
              </a:rPr>
              <a:t>     and pay all others 5 percent </a:t>
            </a:r>
            <a:endParaRPr kumimoji="1" lang="en-US" sz="1800" i="1">
              <a:sym typeface="Symbol" pitchFamily="18" charset="2"/>
            </a:endParaRPr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1143000" y="3984625"/>
            <a:ext cx="7696200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sz="1800" i="1">
                <a:sym typeface="Symbol" pitchFamily="18" charset="2"/>
              </a:rPr>
              <a:t> account</a:t>
            </a:r>
            <a:r>
              <a:rPr kumimoji="1" lang="en-US" sz="1800">
                <a:sym typeface="Symbol" pitchFamily="18" charset="2"/>
              </a:rPr>
              <a:t>    </a:t>
            </a:r>
            <a:r>
              <a:rPr kumimoji="1" lang="en-US" sz="2000" i="1" baseline="-25000">
                <a:sym typeface="Symbol" pitchFamily="18" charset="2"/>
              </a:rPr>
              <a:t>account_number</a:t>
            </a:r>
            <a:r>
              <a:rPr kumimoji="1" lang="en-US" sz="2000" baseline="-25000">
                <a:sym typeface="Symbol" pitchFamily="18" charset="2"/>
              </a:rPr>
              <a:t>, </a:t>
            </a:r>
            <a:r>
              <a:rPr kumimoji="1" lang="en-US" sz="2000" i="1" baseline="-25000">
                <a:sym typeface="Symbol" pitchFamily="18" charset="2"/>
              </a:rPr>
              <a:t>branch_name</a:t>
            </a:r>
            <a:r>
              <a:rPr kumimoji="1" lang="en-US" sz="2000" baseline="-25000">
                <a:sym typeface="Symbol" pitchFamily="18" charset="2"/>
              </a:rPr>
              <a:t>, </a:t>
            </a:r>
            <a:r>
              <a:rPr kumimoji="1" lang="en-US" sz="2000" i="1" baseline="-25000">
                <a:sym typeface="Symbol" pitchFamily="18" charset="2"/>
              </a:rPr>
              <a:t>balance </a:t>
            </a:r>
            <a:r>
              <a:rPr kumimoji="1" lang="en-US" sz="1800" baseline="-25000">
                <a:sym typeface="Symbol" pitchFamily="18" charset="2"/>
              </a:rPr>
              <a:t>* 1.06</a:t>
            </a:r>
            <a:r>
              <a:rPr kumimoji="1" lang="en-US" sz="1800" i="1" baseline="-25000">
                <a:sym typeface="Symbol" pitchFamily="18" charset="2"/>
              </a:rPr>
              <a:t> </a:t>
            </a:r>
            <a:r>
              <a:rPr kumimoji="1" lang="en-US" sz="1800">
                <a:sym typeface="Symbol" pitchFamily="18" charset="2"/>
              </a:rPr>
              <a:t>( </a:t>
            </a:r>
            <a:r>
              <a:rPr kumimoji="1" lang="en-US" sz="1800" i="1" baseline="-25000">
                <a:sym typeface="Symbol" pitchFamily="18" charset="2"/>
              </a:rPr>
              <a:t>BAL  10000 </a:t>
            </a:r>
            <a:r>
              <a:rPr kumimoji="1" lang="en-US" sz="1800">
                <a:sym typeface="Symbol" pitchFamily="18" charset="2"/>
              </a:rPr>
              <a:t>(</a:t>
            </a:r>
            <a:r>
              <a:rPr kumimoji="1" lang="en-US" sz="1800" i="1">
                <a:sym typeface="Symbol" pitchFamily="18" charset="2"/>
              </a:rPr>
              <a:t>account </a:t>
            </a:r>
            <a:r>
              <a:rPr kumimoji="1" lang="en-US" sz="1800">
                <a:sym typeface="Symbol" pitchFamily="18" charset="2"/>
              </a:rPr>
              <a:t>))</a:t>
            </a:r>
            <a:br>
              <a:rPr kumimoji="1" lang="en-US" sz="1800">
                <a:sym typeface="Symbol" pitchFamily="18" charset="2"/>
              </a:rPr>
            </a:br>
            <a:r>
              <a:rPr kumimoji="1" lang="en-US" sz="1800">
                <a:sym typeface="Symbol" pitchFamily="18" charset="2"/>
              </a:rPr>
              <a:t>                       </a:t>
            </a:r>
            <a:r>
              <a:rPr kumimoji="1" lang="en-US" sz="2000" i="1" baseline="-25000">
                <a:sym typeface="Symbol" pitchFamily="18" charset="2"/>
              </a:rPr>
              <a:t>account_number</a:t>
            </a:r>
            <a:r>
              <a:rPr kumimoji="1" lang="en-US" sz="2000" baseline="-25000">
                <a:sym typeface="Symbol" pitchFamily="18" charset="2"/>
              </a:rPr>
              <a:t>, </a:t>
            </a:r>
            <a:r>
              <a:rPr kumimoji="1" lang="en-US" sz="2000" i="1" baseline="-25000">
                <a:sym typeface="Symbol" pitchFamily="18" charset="2"/>
              </a:rPr>
              <a:t>branch_name</a:t>
            </a:r>
            <a:r>
              <a:rPr kumimoji="1" lang="en-US" sz="2000" baseline="-25000">
                <a:sym typeface="Symbol" pitchFamily="18" charset="2"/>
              </a:rPr>
              <a:t>, </a:t>
            </a:r>
            <a:r>
              <a:rPr kumimoji="1" lang="en-US" sz="2000" i="1" baseline="-25000">
                <a:sym typeface="Symbol" pitchFamily="18" charset="2"/>
              </a:rPr>
              <a:t>balance </a:t>
            </a:r>
            <a:r>
              <a:rPr kumimoji="1" lang="en-US" sz="1800" i="1" baseline="-25000">
                <a:sym typeface="Symbol" pitchFamily="18" charset="2"/>
              </a:rPr>
              <a:t>* </a:t>
            </a:r>
            <a:r>
              <a:rPr kumimoji="1" lang="en-US" sz="1800" baseline="-25000">
                <a:sym typeface="Symbol" pitchFamily="18" charset="2"/>
              </a:rPr>
              <a:t>1.05 </a:t>
            </a:r>
            <a:r>
              <a:rPr kumimoji="1" lang="en-US" sz="1800">
                <a:sym typeface="Symbol" pitchFamily="18" charset="2"/>
              </a:rPr>
              <a:t>(</a:t>
            </a:r>
            <a:r>
              <a:rPr kumimoji="1" lang="en-US" sz="1800" i="1" baseline="-25000">
                <a:sym typeface="Symbol" pitchFamily="18" charset="2"/>
              </a:rPr>
              <a:t>BAL  10000 </a:t>
            </a:r>
            <a:r>
              <a:rPr kumimoji="1" lang="en-US" sz="1800">
                <a:sym typeface="Symbol" pitchFamily="18" charset="2"/>
              </a:rPr>
              <a:t>(</a:t>
            </a:r>
            <a:r>
              <a:rPr kumimoji="1" lang="en-US" sz="1800" i="1">
                <a:sym typeface="Symbol" pitchFamily="18" charset="2"/>
              </a:rPr>
              <a:t>account</a:t>
            </a:r>
            <a:r>
              <a:rPr kumimoji="1" lang="en-US" sz="1800">
                <a:sym typeface="Symbol" pitchFamily="18" charset="2"/>
              </a:rPr>
              <a:t>))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endParaRPr kumimoji="1" lang="en-US" sz="1800" i="1">
              <a:sym typeface="Symbol" pitchFamily="18" charset="2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066800" y="1676400"/>
            <a:ext cx="7570788" cy="928688"/>
            <a:chOff x="526" y="965"/>
            <a:chExt cx="4769" cy="585"/>
          </a:xfrm>
        </p:grpSpPr>
        <p:sp>
          <p:nvSpPr>
            <p:cNvPr id="88070" name="Text Box 6"/>
            <p:cNvSpPr txBox="1">
              <a:spLocks noChangeArrowheads="1"/>
            </p:cNvSpPr>
            <p:nvPr/>
          </p:nvSpPr>
          <p:spPr bwMode="auto">
            <a:xfrm>
              <a:off x="830" y="965"/>
              <a:ext cx="437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r>
                <a:rPr kumimoji="1" lang="en-US" sz="1800" i="1"/>
                <a:t>account </a:t>
              </a:r>
              <a:r>
                <a:rPr kumimoji="1" lang="en-US" sz="1800">
                  <a:sym typeface="Symbol" pitchFamily="18" charset="2"/>
                </a:rPr>
                <a:t>  </a:t>
              </a:r>
              <a:r>
                <a:rPr kumimoji="1" lang="en-US" sz="2000" i="1" baseline="-25000">
                  <a:sym typeface="Symbol" pitchFamily="18" charset="2"/>
                </a:rPr>
                <a:t>account_number</a:t>
              </a:r>
              <a:r>
                <a:rPr kumimoji="1" lang="en-US" sz="2000" baseline="-25000">
                  <a:sym typeface="Symbol" pitchFamily="18" charset="2"/>
                </a:rPr>
                <a:t>, </a:t>
              </a:r>
              <a:r>
                <a:rPr kumimoji="1" lang="en-US" sz="2000" i="1" baseline="-25000">
                  <a:sym typeface="Symbol" pitchFamily="18" charset="2"/>
                </a:rPr>
                <a:t>branch_name</a:t>
              </a:r>
              <a:r>
                <a:rPr kumimoji="1" lang="en-US" sz="2000" baseline="-25000">
                  <a:sym typeface="Symbol" pitchFamily="18" charset="2"/>
                </a:rPr>
                <a:t>, </a:t>
              </a:r>
              <a:r>
                <a:rPr kumimoji="1" lang="en-US" sz="2000" i="1" baseline="-25000">
                  <a:sym typeface="Symbol" pitchFamily="18" charset="2"/>
                </a:rPr>
                <a:t>balance </a:t>
              </a:r>
              <a:r>
                <a:rPr kumimoji="1" lang="en-US" sz="2000" baseline="-25000">
                  <a:sym typeface="Symbol" pitchFamily="18" charset="2"/>
                </a:rPr>
                <a:t>* 1.05</a:t>
              </a:r>
              <a:r>
                <a:rPr kumimoji="1" lang="en-US" sz="1800" i="1" baseline="-25000">
                  <a:sym typeface="Symbol" pitchFamily="18" charset="2"/>
                </a:rPr>
                <a:t> </a:t>
              </a:r>
              <a:r>
                <a:rPr kumimoji="1" lang="en-US" sz="1800">
                  <a:sym typeface="Symbol" pitchFamily="18" charset="2"/>
                </a:rPr>
                <a:t>(</a:t>
              </a:r>
              <a:r>
                <a:rPr kumimoji="1" lang="en-US" sz="1800" i="1">
                  <a:sym typeface="Symbol" pitchFamily="18" charset="2"/>
                </a:rPr>
                <a:t>account</a:t>
              </a:r>
              <a:r>
                <a:rPr kumimoji="1" lang="en-US" sz="1800">
                  <a:sym typeface="Symbol" pitchFamily="18" charset="2"/>
                </a:rPr>
                <a:t>)</a:t>
              </a:r>
            </a:p>
          </p:txBody>
        </p:sp>
        <p:sp>
          <p:nvSpPr>
            <p:cNvPr id="88071" name="Text Box 7"/>
            <p:cNvSpPr txBox="1">
              <a:spLocks noChangeArrowheads="1"/>
            </p:cNvSpPr>
            <p:nvPr/>
          </p:nvSpPr>
          <p:spPr bwMode="auto">
            <a:xfrm>
              <a:off x="526" y="1319"/>
              <a:ext cx="47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None/>
              </a:pPr>
              <a:endParaRPr kumimoji="1" lang="en-US" sz="1800" i="1">
                <a:sym typeface="Symbol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 autoUpdateAnimBg="0"/>
      <p:bldP spid="88068" grpId="0" autoUpdateAnimBg="0"/>
      <p:bldP spid="88069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C5F5-7504-B966-8FC8-7E78C093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B54DF-A6FF-1835-9B50-A7B59EBB3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26084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Database Design is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collection of processes that facilitate the designing, development, implementation and maintenance of enterprise data management systems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Properly designed database are easy to maintain, improves data consistency and are cost effective in terms of disk storage space.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A412D-74CB-50A5-5329-4840F414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457600"/>
            <a:ext cx="8784458" cy="32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8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effectLst/>
              </a:rPr>
              <a:t>Instances and Schemas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Similar to types and variables in programming languages</a:t>
            </a:r>
          </a:p>
          <a:p>
            <a:r>
              <a:rPr lang="en-US" b="1" dirty="0">
                <a:solidFill>
                  <a:srgbClr val="000099"/>
                </a:solidFill>
              </a:rPr>
              <a:t>Schema</a:t>
            </a:r>
            <a:r>
              <a:rPr lang="en-US" dirty="0"/>
              <a:t> – the logical structure of the database 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Analogous to type information of a variable in a program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Physical schema: database design at the physical level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E.g. data storage structures, indices for fast access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Logical schema: database design at the logical level</a:t>
            </a:r>
          </a:p>
          <a:p>
            <a:r>
              <a:rPr lang="en-US" b="1" dirty="0">
                <a:solidFill>
                  <a:srgbClr val="000099"/>
                </a:solidFill>
              </a:rPr>
              <a:t>Instance</a:t>
            </a:r>
            <a:r>
              <a:rPr lang="en-US" dirty="0"/>
              <a:t> – the actual content of the database at a particular point in time 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Analogous to the value of a variable</a:t>
            </a:r>
          </a:p>
          <a:p>
            <a:r>
              <a:rPr lang="en-US" b="1" dirty="0">
                <a:solidFill>
                  <a:srgbClr val="000099"/>
                </a:solidFill>
              </a:rPr>
              <a:t>Physical Data Independence</a:t>
            </a:r>
            <a:r>
              <a:rPr lang="en-US" dirty="0"/>
              <a:t> – the ability to modify the physical schema without changing the logical schema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Applications depend on the logical schema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78615-C5D6-254B-C3F8-3D31E6E2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513" y="0"/>
            <a:ext cx="91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002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8A331A-E12E-9A09-7E6C-5C5BA7E6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91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17B24-AA58-4457-CA5C-7070AB32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84" y="0"/>
            <a:ext cx="9174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27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351AD-169F-897F-BEE1-98FE0140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0339"/>
            <a:ext cx="8712968" cy="1581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4D626-C219-7AFB-2C83-6246522E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84784"/>
            <a:ext cx="8568952" cy="1581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8540D9-DE06-4247-5B7A-56073BB83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996952"/>
            <a:ext cx="8352928" cy="1581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284F9F-510F-4788-1E60-8F9CD9F4C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653136"/>
            <a:ext cx="8208911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970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10C6F71-07C3-2D68-582B-0CABBC190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Design Steps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5E65E00-E299-49DA-C0C5-021F4C36F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43400"/>
          </a:xfrm>
          <a:noFill/>
          <a:ln/>
        </p:spPr>
        <p:txBody>
          <a:bodyPr/>
          <a:lstStyle/>
          <a:p>
            <a:r>
              <a:rPr lang="en-US" altLang="en-US"/>
              <a:t>Identify</a:t>
            </a:r>
          </a:p>
          <a:p>
            <a:pPr lvl="1"/>
            <a:r>
              <a:rPr lang="en-US" altLang="en-US"/>
              <a:t>Entity types, relationship types</a:t>
            </a:r>
          </a:p>
          <a:p>
            <a:pPr lvl="1"/>
            <a:r>
              <a:rPr lang="en-US" altLang="en-US"/>
              <a:t>Cardinality and participation constraints</a:t>
            </a:r>
          </a:p>
          <a:p>
            <a:pPr lvl="1"/>
            <a:r>
              <a:rPr lang="en-US" altLang="en-US"/>
              <a:t>Attributes</a:t>
            </a:r>
          </a:p>
          <a:p>
            <a:pPr lvl="1"/>
            <a:r>
              <a:rPr lang="en-US" altLang="en-US"/>
              <a:t>Keys</a:t>
            </a:r>
          </a:p>
          <a:p>
            <a:pPr lvl="1"/>
            <a:r>
              <a:rPr lang="en-US" altLang="en-US"/>
              <a:t>Specialize/generalize</a:t>
            </a:r>
          </a:p>
          <a:p>
            <a:pPr lvl="1"/>
            <a:r>
              <a:rPr lang="en-US" altLang="en-US"/>
              <a:t>EER diagram</a:t>
            </a:r>
          </a:p>
          <a:p>
            <a:r>
              <a:rPr lang="en-US" altLang="en-US"/>
              <a:t>EER model example</a:t>
            </a:r>
          </a:p>
        </p:txBody>
      </p:sp>
    </p:spTree>
    <p:extLst>
      <p:ext uri="{BB962C8B-B14F-4D97-AF65-F5344CB8AC3E}">
        <p14:creationId xmlns:p14="http://schemas.microsoft.com/office/powerpoint/2010/main" val="4144804787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28D729E-CE48-D11B-A537-93E1CDCD2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Characteristics of E-R Model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214B674-2D43-781B-4090-7691FFEEC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Semantic data model</a:t>
            </a:r>
          </a:p>
          <a:p>
            <a:pPr>
              <a:lnSpc>
                <a:spcPct val="90000"/>
              </a:lnSpc>
            </a:pPr>
            <a:r>
              <a:rPr lang="en-US" altLang="en-US"/>
              <a:t>Express the logical properties of an enterprise database</a:t>
            </a:r>
          </a:p>
          <a:p>
            <a:pPr>
              <a:lnSpc>
                <a:spcPct val="90000"/>
              </a:lnSpc>
            </a:pPr>
            <a:r>
              <a:rPr lang="en-US" altLang="en-US"/>
              <a:t>Design tools and documentation for data base structure</a:t>
            </a:r>
          </a:p>
          <a:p>
            <a:pPr>
              <a:lnSpc>
                <a:spcPct val="90000"/>
              </a:lnSpc>
            </a:pPr>
            <a:r>
              <a:rPr lang="en-US" altLang="en-US"/>
              <a:t>No physical DBMS</a:t>
            </a:r>
          </a:p>
          <a:p>
            <a:pPr>
              <a:lnSpc>
                <a:spcPct val="90000"/>
              </a:lnSpc>
            </a:pPr>
            <a:r>
              <a:rPr lang="en-US" altLang="en-US"/>
              <a:t>Proposed by Dr. Peter Chen</a:t>
            </a:r>
          </a:p>
          <a:p>
            <a:pPr>
              <a:lnSpc>
                <a:spcPct val="90000"/>
              </a:lnSpc>
            </a:pPr>
            <a:r>
              <a:rPr lang="en-US" altLang="en-US"/>
              <a:t>Unified Modeling Language (UML)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A7CC54E-348E-42FD-9636-3E826E70F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Components of E-R Model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CC740F4-167B-3559-5F05-F9AB155D86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Entity</a:t>
            </a:r>
          </a:p>
          <a:p>
            <a:r>
              <a:rPr lang="en-US" altLang="en-US"/>
              <a:t>Attribute</a:t>
            </a:r>
          </a:p>
          <a:p>
            <a:r>
              <a:rPr lang="en-US" altLang="en-US"/>
              <a:t>Key</a:t>
            </a:r>
          </a:p>
          <a:p>
            <a:r>
              <a:rPr lang="en-US" altLang="en-US"/>
              <a:t>Relationship</a:t>
            </a:r>
          </a:p>
          <a:p>
            <a:r>
              <a:rPr lang="en-US" altLang="en-US"/>
              <a:t>Structural constraints on relationship</a:t>
            </a: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8379059-5B63-DBE7-1A45-987CDD550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Entity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F046CA60-B9B3-A45E-4059-28EA0D19E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en-US" dirty="0"/>
              <a:t>Definition</a:t>
            </a:r>
          </a:p>
          <a:p>
            <a:pPr lvl="1"/>
            <a:r>
              <a:rPr lang="en-US" altLang="en-US" dirty="0"/>
              <a:t>An object or concept</a:t>
            </a:r>
          </a:p>
          <a:p>
            <a:r>
              <a:rPr lang="en-US" altLang="en-US" dirty="0"/>
              <a:t>Types</a:t>
            </a:r>
          </a:p>
          <a:p>
            <a:pPr lvl="1"/>
            <a:r>
              <a:rPr lang="en-US" altLang="en-US" dirty="0"/>
              <a:t>Strong entity (parent, owner, dominant)</a:t>
            </a:r>
          </a:p>
          <a:p>
            <a:pPr lvl="1"/>
            <a:r>
              <a:rPr lang="en-US" altLang="en-US" dirty="0"/>
              <a:t>Weak entity (child, dependent, or subordinate)</a:t>
            </a: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49301-DD01-E8EF-8312-283DC9E6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B47B-7205-4925-A960-2209A41A7F55}" type="slidenum">
              <a:rPr lang="en-US" altLang="en-US"/>
              <a:pPr/>
              <a:t>98</a:t>
            </a:fld>
            <a:endParaRPr lang="en-US" alt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6B116F07-B822-8BD4-3B73-BE81A850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7175"/>
            <a:ext cx="6858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611AE-D4C9-1158-3765-A3215E81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872-8FD8-464F-91B7-C0EEB621BEDB}" type="slidenum">
              <a:rPr lang="en-US" altLang="en-US"/>
              <a:pPr/>
              <a:t>99</a:t>
            </a:fld>
            <a:endParaRPr lang="en-US" alt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EE824E1D-2964-0190-DC62-7D9CC6A2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0825"/>
            <a:ext cx="8305800" cy="629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8431</Words>
  <Application>Microsoft Office PowerPoint</Application>
  <PresentationFormat>On-screen Show (4:3)</PresentationFormat>
  <Paragraphs>1560</Paragraphs>
  <Slides>145</Slides>
  <Notes>28</Notes>
  <HiddenSlides>4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145</vt:i4>
      </vt:variant>
    </vt:vector>
  </HeadingPairs>
  <TitlesOfParts>
    <vt:vector size="160" baseType="lpstr">
      <vt:lpstr>arial</vt:lpstr>
      <vt:lpstr>arial</vt:lpstr>
      <vt:lpstr>Calibri</vt:lpstr>
      <vt:lpstr>Lucida Sans Unicode</vt:lpstr>
      <vt:lpstr>Monotype Sorts</vt:lpstr>
      <vt:lpstr>Symbol</vt:lpstr>
      <vt:lpstr>Times New Roman</vt:lpstr>
      <vt:lpstr>Verdana</vt:lpstr>
      <vt:lpstr>Wingdings</vt:lpstr>
      <vt:lpstr>Wingdings 2</vt:lpstr>
      <vt:lpstr>Wingdings 3</vt:lpstr>
      <vt:lpstr>Office Theme</vt:lpstr>
      <vt:lpstr>Equation</vt:lpstr>
      <vt:lpstr>Bitmap Image</vt:lpstr>
      <vt:lpstr>Visio</vt:lpstr>
      <vt:lpstr>Database Management System (DBMS)</vt:lpstr>
      <vt:lpstr>University Database Example</vt:lpstr>
      <vt:lpstr>Purpose of Database Systems</vt:lpstr>
      <vt:lpstr>Purpose of Database Systems (Cont.)</vt:lpstr>
      <vt:lpstr>History of Database Systems</vt:lpstr>
      <vt:lpstr>History (cont.)</vt:lpstr>
      <vt:lpstr>Levels of Abstraction</vt:lpstr>
      <vt:lpstr>View of Data</vt:lpstr>
      <vt:lpstr>Instances and Schemas</vt:lpstr>
      <vt:lpstr>Data Models</vt:lpstr>
      <vt:lpstr>Relational Model</vt:lpstr>
      <vt:lpstr>A Sample Relational Database</vt:lpstr>
      <vt:lpstr>Data Manipulation Language (DML)</vt:lpstr>
      <vt:lpstr>Data Definition Language (DDL)</vt:lpstr>
      <vt:lpstr>Database Design</vt:lpstr>
      <vt:lpstr>Database Design?</vt:lpstr>
      <vt:lpstr>Design Approaches</vt:lpstr>
      <vt:lpstr>Database System Internals</vt:lpstr>
      <vt:lpstr>Query Processing</vt:lpstr>
      <vt:lpstr>Transaction Management </vt:lpstr>
      <vt:lpstr>What Is a Relational Database?</vt:lpstr>
      <vt:lpstr>“Relation” not equal to “Table”</vt:lpstr>
      <vt:lpstr>Anatomy of a Relation </vt:lpstr>
      <vt:lpstr>PowerPoint Presentation</vt:lpstr>
      <vt:lpstr>Keys</vt:lpstr>
      <vt:lpstr>PowerPoint Presentation</vt:lpstr>
      <vt:lpstr>PowerPoint Presentation</vt:lpstr>
      <vt:lpstr>PowerPoint Presentation</vt:lpstr>
      <vt:lpstr>FOREIGN KEY</vt:lpstr>
      <vt:lpstr>Relational DB Basic Structure</vt:lpstr>
      <vt:lpstr>Attribute Types</vt:lpstr>
      <vt:lpstr>Relation Schema</vt:lpstr>
      <vt:lpstr>Schema diagram</vt:lpstr>
      <vt:lpstr>Relation Instance</vt:lpstr>
      <vt:lpstr>Relations are Unordered</vt:lpstr>
      <vt:lpstr>Query Languages</vt:lpstr>
      <vt:lpstr>Relational Algebra</vt:lpstr>
      <vt:lpstr>Select Operation – Example</vt:lpstr>
      <vt:lpstr>Select Operation</vt:lpstr>
      <vt:lpstr>Project Operation – Example</vt:lpstr>
      <vt:lpstr>Project Operation</vt:lpstr>
      <vt:lpstr>Union Operation – Example</vt:lpstr>
      <vt:lpstr>Union Operation</vt:lpstr>
      <vt:lpstr>Set Difference Operation – Example</vt:lpstr>
      <vt:lpstr>Set Difference Operation</vt:lpstr>
      <vt:lpstr>Cartesian-Product Operation –  Example</vt:lpstr>
      <vt:lpstr>Cartesian-Product Operation</vt:lpstr>
      <vt:lpstr>Composition of Operations</vt:lpstr>
      <vt:lpstr>Rename Operation</vt:lpstr>
      <vt:lpstr>Banking Example</vt:lpstr>
      <vt:lpstr>Example Queries</vt:lpstr>
      <vt:lpstr>Example Queries</vt:lpstr>
      <vt:lpstr>Example Queries</vt:lpstr>
      <vt:lpstr>Example Queries</vt:lpstr>
      <vt:lpstr>Example Queries</vt:lpstr>
      <vt:lpstr>Formal Definition</vt:lpstr>
      <vt:lpstr>Additional Operations</vt:lpstr>
      <vt:lpstr>Set-Intersection Operation</vt:lpstr>
      <vt:lpstr>Set-Intersection Operation – Example</vt:lpstr>
      <vt:lpstr>Natural-Join Operation</vt:lpstr>
      <vt:lpstr>Natural Join Operation – Example</vt:lpstr>
      <vt:lpstr>Division Operation</vt:lpstr>
      <vt:lpstr>Division Operation – Example</vt:lpstr>
      <vt:lpstr>Another Division Example</vt:lpstr>
      <vt:lpstr>Division Operation (Cont.)</vt:lpstr>
      <vt:lpstr>Assignment Operation</vt:lpstr>
      <vt:lpstr>Bank Example Queries</vt:lpstr>
      <vt:lpstr>Bank Example Queries</vt:lpstr>
      <vt:lpstr>Example Queries</vt:lpstr>
      <vt:lpstr>Extended Relational-Algebra-Operations</vt:lpstr>
      <vt:lpstr>Generalized Projection</vt:lpstr>
      <vt:lpstr>Aggregate Functions and Operations</vt:lpstr>
      <vt:lpstr>Aggregate Operation – Example</vt:lpstr>
      <vt:lpstr>Aggregate Operation – Example</vt:lpstr>
      <vt:lpstr>Aggregate Functions (Cont.)</vt:lpstr>
      <vt:lpstr>Outer Join</vt:lpstr>
      <vt:lpstr>Outer Join – Example</vt:lpstr>
      <vt:lpstr>Outer Join – Example</vt:lpstr>
      <vt:lpstr>Outer Join – Example</vt:lpstr>
      <vt:lpstr>Null Values</vt:lpstr>
      <vt:lpstr>Null Values</vt:lpstr>
      <vt:lpstr>Modification of the Database</vt:lpstr>
      <vt:lpstr>Deletion</vt:lpstr>
      <vt:lpstr>Deletion Examples</vt:lpstr>
      <vt:lpstr>Insertion</vt:lpstr>
      <vt:lpstr>Insertion Examples</vt:lpstr>
      <vt:lpstr>Updating</vt:lpstr>
      <vt:lpstr>Update Examples</vt:lpstr>
      <vt:lpstr>Design process</vt:lpstr>
      <vt:lpstr>PowerPoint Presentation</vt:lpstr>
      <vt:lpstr>PowerPoint Presentation</vt:lpstr>
      <vt:lpstr>PowerPoint Presentation</vt:lpstr>
      <vt:lpstr>PowerPoint Presentation</vt:lpstr>
      <vt:lpstr>Design Steps</vt:lpstr>
      <vt:lpstr>Characteristics of E-R Model</vt:lpstr>
      <vt:lpstr>Components of E-R Model</vt:lpstr>
      <vt:lpstr>Entity</vt:lpstr>
      <vt:lpstr>PowerPoint Presentation</vt:lpstr>
      <vt:lpstr>PowerPoint Presentation</vt:lpstr>
      <vt:lpstr>Attribute</vt:lpstr>
      <vt:lpstr>Key</vt:lpstr>
      <vt:lpstr>Relationship</vt:lpstr>
      <vt:lpstr>Structural Constraints on Relationship</vt:lpstr>
      <vt:lpstr>PowerPoint Presentation</vt:lpstr>
      <vt:lpstr>PowerPoint Presentation</vt:lpstr>
      <vt:lpstr>PowerPoint Presentation</vt:lpstr>
      <vt:lpstr>PowerPoint Presentation</vt:lpstr>
      <vt:lpstr>Design Issues</vt:lpstr>
      <vt:lpstr>PowerPoint Presentation</vt:lpstr>
      <vt:lpstr>PowerPoint Presentation</vt:lpstr>
      <vt:lpstr>PowerPoint Presentation</vt:lpstr>
      <vt:lpstr>PowerPoint Presentation</vt:lpstr>
      <vt:lpstr>Weak Entity Sets</vt:lpstr>
      <vt:lpstr>Weak entity …</vt:lpstr>
      <vt:lpstr>Weak Entity Sets (Cont.)</vt:lpstr>
      <vt:lpstr>EXTENDED E-R MODEL</vt:lpstr>
      <vt:lpstr>Generalization</vt:lpstr>
      <vt:lpstr>PowerPoint Presentation</vt:lpstr>
      <vt:lpstr>PowerPoint Presentation</vt:lpstr>
      <vt:lpstr>Specialization</vt:lpstr>
      <vt:lpstr>Specialization…..</vt:lpstr>
      <vt:lpstr>PowerPoint Presentation</vt:lpstr>
      <vt:lpstr>Specialization</vt:lpstr>
      <vt:lpstr>Inheritance</vt:lpstr>
      <vt:lpstr>UML </vt:lpstr>
      <vt:lpstr>Requirements Modeling</vt:lpstr>
      <vt:lpstr>Use Case Diagram</vt:lpstr>
      <vt:lpstr>PowerPoint Presentation</vt:lpstr>
      <vt:lpstr>Use Case Diagram(core relationship)</vt:lpstr>
      <vt:lpstr>Use Case Diagram(core relationship)</vt:lpstr>
      <vt:lpstr>PowerPoint Presentation</vt:lpstr>
      <vt:lpstr>Activity Diagram</vt:lpstr>
      <vt:lpstr>Activity Diagram – e Commerce System</vt:lpstr>
      <vt:lpstr>System Modeling</vt:lpstr>
      <vt:lpstr>Class Diagram</vt:lpstr>
      <vt:lpstr>Class</vt:lpstr>
      <vt:lpstr>PowerPoint Presentation</vt:lpstr>
      <vt:lpstr>  An example of Class     </vt:lpstr>
      <vt:lpstr>Association Relationship</vt:lpstr>
      <vt:lpstr>Multiplicity and Roles </vt:lpstr>
      <vt:lpstr>Whole – Part Relationship</vt:lpstr>
      <vt:lpstr>Class Relationships: Aggregation</vt:lpstr>
      <vt:lpstr>PowerPoint Presentation</vt:lpstr>
      <vt:lpstr>PowerPoint Presentation</vt:lpstr>
      <vt:lpstr>State Chart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 (DBMS)</dc:title>
  <dc:creator>ELCOT</dc:creator>
  <cp:lastModifiedBy>P Dhavakumar - CSE - ASE, Chennai Campus</cp:lastModifiedBy>
  <cp:revision>17</cp:revision>
  <dcterms:created xsi:type="dcterms:W3CDTF">2022-08-25T08:47:56Z</dcterms:created>
  <dcterms:modified xsi:type="dcterms:W3CDTF">2022-09-24T04:40:17Z</dcterms:modified>
</cp:coreProperties>
</file>